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5" r:id="rId8"/>
    <p:sldId id="268" r:id="rId9"/>
    <p:sldId id="269" r:id="rId10"/>
    <p:sldId id="271" r:id="rId11"/>
    <p:sldId id="272" r:id="rId12"/>
    <p:sldId id="273" r:id="rId13"/>
    <p:sldId id="262" r:id="rId14"/>
    <p:sldId id="263" r:id="rId15"/>
    <p:sldId id="264" r:id="rId16"/>
    <p:sldId id="266" r:id="rId17"/>
    <p:sldId id="267" r:id="rId18"/>
    <p:sldId id="274" r:id="rId19"/>
    <p:sldId id="279" r:id="rId20"/>
    <p:sldId id="275" r:id="rId21"/>
    <p:sldId id="276" r:id="rId22"/>
    <p:sldId id="277" r:id="rId23"/>
    <p:sldId id="332" r:id="rId24"/>
    <p:sldId id="278" r:id="rId25"/>
    <p:sldId id="280" r:id="rId26"/>
    <p:sldId id="333" r:id="rId27"/>
    <p:sldId id="281" r:id="rId28"/>
    <p:sldId id="282" r:id="rId29"/>
    <p:sldId id="283" r:id="rId30"/>
    <p:sldId id="284" r:id="rId31"/>
    <p:sldId id="285" r:id="rId32"/>
    <p:sldId id="286" r:id="rId33"/>
    <p:sldId id="287" r:id="rId34"/>
    <p:sldId id="289" r:id="rId35"/>
    <p:sldId id="335" r:id="rId36"/>
    <p:sldId id="288" r:id="rId37"/>
    <p:sldId id="290" r:id="rId38"/>
    <p:sldId id="291" r:id="rId39"/>
    <p:sldId id="292" r:id="rId40"/>
    <p:sldId id="293" r:id="rId41"/>
    <p:sldId id="334" r:id="rId42"/>
    <p:sldId id="294" r:id="rId43"/>
    <p:sldId id="295" r:id="rId44"/>
    <p:sldId id="296" r:id="rId45"/>
    <p:sldId id="297" r:id="rId46"/>
    <p:sldId id="298" r:id="rId47"/>
    <p:sldId id="299" r:id="rId48"/>
    <p:sldId id="300" r:id="rId49"/>
    <p:sldId id="301" r:id="rId50"/>
    <p:sldId id="311" r:id="rId51"/>
    <p:sldId id="302" r:id="rId52"/>
    <p:sldId id="312" r:id="rId53"/>
    <p:sldId id="318" r:id="rId54"/>
    <p:sldId id="319" r:id="rId55"/>
    <p:sldId id="320" r:id="rId56"/>
    <p:sldId id="321" r:id="rId57"/>
    <p:sldId id="322" r:id="rId58"/>
    <p:sldId id="323" r:id="rId59"/>
    <p:sldId id="325" r:id="rId60"/>
    <p:sldId id="324" r:id="rId61"/>
    <p:sldId id="303" r:id="rId62"/>
    <p:sldId id="326" r:id="rId63"/>
    <p:sldId id="317" r:id="rId64"/>
    <p:sldId id="305" r:id="rId65"/>
    <p:sldId id="327" r:id="rId66"/>
    <p:sldId id="304" r:id="rId67"/>
    <p:sldId id="328" r:id="rId68"/>
    <p:sldId id="306" r:id="rId69"/>
    <p:sldId id="329" r:id="rId70"/>
    <p:sldId id="330" r:id="rId71"/>
    <p:sldId id="331" r:id="rId72"/>
    <p:sldId id="307" r:id="rId73"/>
    <p:sldId id="336" r:id="rId74"/>
    <p:sldId id="308" r:id="rId75"/>
    <p:sldId id="309" r:id="rId76"/>
    <p:sldId id="31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32" autoAdjust="0"/>
    <p:restoredTop sz="94660"/>
  </p:normalViewPr>
  <p:slideViewPr>
    <p:cSldViewPr snapToGrid="0">
      <p:cViewPr varScale="1">
        <p:scale>
          <a:sx n="119" d="100"/>
          <a:sy n="119" d="100"/>
        </p:scale>
        <p:origin x="120"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2/27/2024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2/27/2024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10.xml"/><Relationship Id="rId5" Type="http://schemas.openxmlformats.org/officeDocument/2006/relationships/image" Target="../media/image82.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134872"/>
            <a:ext cx="10608816" cy="369332"/>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031325"/>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dirty="0" err="1"/>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的增长率相同，称作算法的渐近时间复杂度，简称为时间复杂度。其中</a:t>
            </a:r>
            <a:r>
              <a:rPr lang="en-US" altLang="zh-CN" dirty="0"/>
              <a:t>f(n)</a:t>
            </a:r>
            <a:r>
              <a:rPr lang="zh-CN" altLang="en-US" dirty="0"/>
              <a:t>是问题规模</a:t>
            </a:r>
            <a:r>
              <a:rPr lang="en-US" altLang="zh-CN" dirty="0"/>
              <a:t>n</a:t>
            </a:r>
            <a:r>
              <a:rPr lang="zh-CN" altLang="en-US" dirty="0"/>
              <a:t>的某个函数。</a:t>
            </a:r>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3709047"/>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5111913"/>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96630" y="4622741"/>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71743" y="4637038"/>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849075" y="4617975"/>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a:t>
            </a:r>
            <a:endParaRPr lang="de-DE" altLang="zh-CN" dirty="0"/>
          </a:p>
          <a:p>
            <a:pPr marL="342900" indent="-342900">
              <a:buAutoNum type="arabicPeriod"/>
            </a:pPr>
            <a:r>
              <a:rPr lang="zh-CN" altLang="en-US" dirty="0"/>
              <a:t>线性阶</a:t>
            </a:r>
            <a:endParaRPr lang="de-DE" altLang="zh-CN" dirty="0"/>
          </a:p>
          <a:p>
            <a:pPr marL="342900" indent="-342900">
              <a:buAutoNum type="arabicPeriod"/>
            </a:pPr>
            <a:r>
              <a:rPr lang="zh-CN" altLang="en-US" dirty="0"/>
              <a:t>对数阶</a:t>
            </a:r>
            <a:endParaRPr lang="de-DE" altLang="zh-CN" dirty="0"/>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44604" y="3398512"/>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314966" y="3107122"/>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314966" y="4682143"/>
            <a:ext cx="2788801" cy="1699425"/>
          </a:xfrm>
          <a:prstGeom prst="rect">
            <a:avLst/>
          </a:prstGeom>
        </p:spPr>
      </p:pic>
    </p:spTree>
    <p:extLst>
      <p:ext uri="{BB962C8B-B14F-4D97-AF65-F5344CB8AC3E}">
        <p14:creationId xmlns:p14="http://schemas.microsoft.com/office/powerpoint/2010/main" val="307892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spTree>
    <p:extLst>
      <p:ext uri="{BB962C8B-B14F-4D97-AF65-F5344CB8AC3E}">
        <p14:creationId xmlns:p14="http://schemas.microsoft.com/office/powerpoint/2010/main" val="254589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9" name="Textfeld 8">
            <a:extLst>
              <a:ext uri="{FF2B5EF4-FFF2-40B4-BE49-F238E27FC236}">
                <a16:creationId xmlns:a16="http://schemas.microsoft.com/office/drawing/2014/main" id="{0680B2B1-9561-8C31-BAEB-90A4F272A7CD}"/>
              </a:ext>
            </a:extLst>
          </p:cNvPr>
          <p:cNvSpPr txBox="1"/>
          <p:nvPr/>
        </p:nvSpPr>
        <p:spPr>
          <a:xfrm>
            <a:off x="391026" y="1852603"/>
            <a:ext cx="10563485" cy="3785652"/>
          </a:xfrm>
          <a:prstGeom prst="rect">
            <a:avLst/>
          </a:prstGeom>
          <a:noFill/>
        </p:spPr>
        <p:txBody>
          <a:bodyPr wrap="square">
            <a:spAutoFit/>
          </a:bodyPr>
          <a:lstStyle/>
          <a:p>
            <a:r>
              <a:rPr lang="en-US" sz="1600" dirty="0" err="1"/>
              <a:t>在Python中，队列（Queue）有许多应用场景，特别是在多线程、多进程和异步编程中。以下是一些常见的队列应用</a:t>
            </a:r>
            <a:r>
              <a:rPr lang="en-US" sz="1600" dirty="0"/>
              <a:t>：</a:t>
            </a:r>
          </a:p>
          <a:p>
            <a:pPr marL="228600" indent="-228600">
              <a:buAutoNum type="arabicPeriod"/>
            </a:pPr>
            <a:r>
              <a:rPr lang="en-US" sz="1600" b="1" dirty="0"/>
              <a:t>多线程编程</a:t>
            </a:r>
            <a:r>
              <a:rPr lang="en-US" sz="1600" dirty="0"/>
              <a:t>：在多线程编程中，队列用于线程间安全地传递数据。多个线程可以将数据放入队列，然后另一个线程从队列中获取数据，实现线程间的数据传递与同步。Python提供了`queue`模块来支持线程安全的队列操作。 </a:t>
            </a:r>
          </a:p>
          <a:p>
            <a:pPr marL="228600" indent="-228600">
              <a:buAutoNum type="arabicPeriod"/>
            </a:pPr>
            <a:r>
              <a:rPr lang="en-US" sz="1600" b="1" dirty="0" err="1"/>
              <a:t>任务调度</a:t>
            </a:r>
            <a:r>
              <a:rPr lang="en-US" sz="1600" dirty="0" err="1"/>
              <a:t>：在异步编程中，队列可以用来调度和协调任务执行顺序。例如，异步框架中的任务队列可以控制协程的执行顺序</a:t>
            </a:r>
            <a:r>
              <a:rPr lang="en-US" sz="1600" dirty="0"/>
              <a:t>。</a:t>
            </a:r>
          </a:p>
          <a:p>
            <a:pPr marL="228600" indent="-228600">
              <a:buAutoNum type="arabicPeriod"/>
            </a:pPr>
            <a:r>
              <a:rPr lang="en-US" sz="1600" b="1" dirty="0" err="1"/>
              <a:t>消息传递</a:t>
            </a:r>
            <a:r>
              <a:rPr lang="en-US" sz="1600" dirty="0" err="1"/>
              <a:t>：在消息传递系统中，队列用于存储和传递消息。例如，发布-订阅模式中的消息队列</a:t>
            </a:r>
            <a:r>
              <a:rPr lang="en-US" sz="1600" dirty="0"/>
              <a:t>。</a:t>
            </a:r>
          </a:p>
          <a:p>
            <a:pPr marL="228600" indent="-228600">
              <a:buAutoNum type="arabicPeriod"/>
            </a:pPr>
            <a:r>
              <a:rPr lang="en-US" sz="1600" b="1" dirty="0" err="1"/>
              <a:t>事件处理</a:t>
            </a:r>
            <a:r>
              <a:rPr lang="en-US" sz="1600" dirty="0" err="1"/>
              <a:t>：事件驱动编程中，事件队列用于存储和处理事件</a:t>
            </a:r>
            <a:r>
              <a:rPr lang="en-US" sz="1600" dirty="0"/>
              <a:t>。</a:t>
            </a:r>
          </a:p>
          <a:p>
            <a:pPr marL="228600" indent="-228600">
              <a:buAutoNum type="arabicPeriod"/>
            </a:pPr>
            <a:r>
              <a:rPr lang="en-US" sz="1600" b="1" dirty="0"/>
              <a:t>优先级队列</a:t>
            </a:r>
            <a:r>
              <a:rPr lang="en-US" sz="1600" dirty="0"/>
              <a:t>：优先级队列是一种特殊的队列，其中元素按照优先级顺序排列。Python中的`queue.PriorityQueue`就是一个优先级队列实现。</a:t>
            </a:r>
          </a:p>
          <a:p>
            <a:pPr marL="228600" indent="-228600">
              <a:buAutoNum type="arabicPeriod"/>
            </a:pPr>
            <a:r>
              <a:rPr lang="en-US" sz="1600" b="1" dirty="0" err="1"/>
              <a:t>数据缓存</a:t>
            </a:r>
            <a:r>
              <a:rPr lang="en-US" sz="1600" dirty="0" err="1"/>
              <a:t>：在需要对数据进行缓存处理时，可以使用队列来限制缓存数据的大小，实现缓存淘汰等策略</a:t>
            </a:r>
            <a:r>
              <a:rPr lang="en-US" sz="1600" dirty="0"/>
              <a:t>。</a:t>
            </a:r>
          </a:p>
          <a:p>
            <a:pPr marL="228600" indent="-228600">
              <a:buAutoNum type="arabicPeriod"/>
            </a:pPr>
            <a:r>
              <a:rPr lang="en-US" sz="1600" b="1" dirty="0" err="1"/>
              <a:t>广度优先搜索</a:t>
            </a:r>
            <a:r>
              <a:rPr lang="en-US" sz="1600" dirty="0" err="1"/>
              <a:t>：在算法中，队列常用于广度优先搜索（BFS）的实现中，用于存储待处理的节点</a:t>
            </a:r>
            <a:r>
              <a:rPr lang="en-US" sz="1600" dirty="0"/>
              <a:t>。</a:t>
            </a:r>
          </a:p>
          <a:p>
            <a:pPr marL="228600" indent="-228600">
              <a:buAutoNum type="arabicPeriod"/>
            </a:pPr>
            <a:r>
              <a:rPr lang="en-US" sz="1600" b="1" dirty="0"/>
              <a:t>线程池和进程池</a:t>
            </a:r>
            <a:r>
              <a:rPr lang="en-US" sz="1600" dirty="0"/>
              <a:t>：在使用线程池和进程池时，通常会使用队列来管理任务，将任务放入队列，然后由池中的线程或进程去执行。这些只是队列在Python中的一些常见应用场景，实际上队列是一种非常通用且灵活的数据结构，在很多情况下都可以用来实现数据的安全传递和处理。</a:t>
            </a:r>
          </a:p>
        </p:txBody>
      </p:sp>
    </p:spTree>
    <p:extLst>
      <p:ext uri="{BB962C8B-B14F-4D97-AF65-F5344CB8AC3E}">
        <p14:creationId xmlns:p14="http://schemas.microsoft.com/office/powerpoint/2010/main" val="3176407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18" name="Textfeld 17">
            <a:extLst>
              <a:ext uri="{FF2B5EF4-FFF2-40B4-BE49-F238E27FC236}">
                <a16:creationId xmlns:a16="http://schemas.microsoft.com/office/drawing/2014/main" id="{DE4CF461-A6FB-A2B1-5EFB-26E535C9FCD9}"/>
              </a:ext>
            </a:extLst>
          </p:cNvPr>
          <p:cNvSpPr txBox="1"/>
          <p:nvPr/>
        </p:nvSpPr>
        <p:spPr>
          <a:xfrm>
            <a:off x="118310" y="1921988"/>
            <a:ext cx="11014911" cy="4247317"/>
          </a:xfrm>
          <a:prstGeom prst="rect">
            <a:avLst/>
          </a:prstGeom>
          <a:noFill/>
        </p:spPr>
        <p:txBody>
          <a:bodyPr wrap="square">
            <a:spAutoFit/>
          </a:bodyPr>
          <a:lstStyle/>
          <a:p>
            <a:r>
              <a:rPr lang="zh-CN" altLang="en-US" dirty="0"/>
              <a:t>双端队列（</a:t>
            </a:r>
            <a:r>
              <a:rPr lang="en-US" dirty="0"/>
              <a:t>Double-ended </a:t>
            </a:r>
            <a:r>
              <a:rPr lang="en-US" dirty="0" err="1"/>
              <a:t>queue，deque</a:t>
            </a:r>
            <a:r>
              <a:rPr lang="en-US" dirty="0"/>
              <a:t>）</a:t>
            </a:r>
            <a:r>
              <a:rPr lang="zh-CN" altLang="en-US" dirty="0"/>
              <a:t>在</a:t>
            </a:r>
            <a:r>
              <a:rPr lang="en-US" dirty="0"/>
              <a:t>Python</a:t>
            </a:r>
            <a:r>
              <a:rPr lang="zh-CN" altLang="en-US" dirty="0"/>
              <a:t>中有许多应用场景，主要是因为它支持在两端高效地插入和删除元素。</a:t>
            </a:r>
            <a:r>
              <a:rPr lang="en-US" dirty="0"/>
              <a:t>Python</a:t>
            </a:r>
            <a:r>
              <a:rPr lang="zh-CN" altLang="en-US" dirty="0"/>
              <a:t>的</a:t>
            </a:r>
            <a:r>
              <a:rPr lang="en-US" dirty="0"/>
              <a:t>collections</a:t>
            </a:r>
            <a:r>
              <a:rPr lang="zh-CN" altLang="en-US" dirty="0"/>
              <a:t>模块提供了</a:t>
            </a:r>
            <a:r>
              <a:rPr lang="en-US" dirty="0"/>
              <a:t>deque</a:t>
            </a:r>
            <a:r>
              <a:rPr lang="zh-CN" altLang="en-US" dirty="0"/>
              <a:t>类来实现双端队列，以下是一些常见的应用：</a:t>
            </a:r>
          </a:p>
          <a:p>
            <a:endParaRPr lang="zh-CN" altLang="en-US" dirty="0"/>
          </a:p>
          <a:p>
            <a:r>
              <a:rPr lang="de-DE" altLang="zh-CN" dirty="0"/>
              <a:t>1.</a:t>
            </a:r>
            <a:r>
              <a:rPr lang="zh-CN" altLang="en-US" dirty="0"/>
              <a:t> 队列和栈：</a:t>
            </a:r>
            <a:r>
              <a:rPr lang="en-US" dirty="0"/>
              <a:t>deque</a:t>
            </a:r>
            <a:r>
              <a:rPr lang="zh-CN" altLang="en-US" dirty="0"/>
              <a:t>可以同时作为队列（先进先出，</a:t>
            </a:r>
            <a:r>
              <a:rPr lang="en-US" dirty="0"/>
              <a:t>FIFO）</a:t>
            </a:r>
            <a:r>
              <a:rPr lang="zh-CN" altLang="en-US" dirty="0"/>
              <a:t>和栈（后进先出，</a:t>
            </a:r>
            <a:r>
              <a:rPr lang="en-US" dirty="0"/>
              <a:t>LIFO）</a:t>
            </a:r>
            <a:r>
              <a:rPr lang="zh-CN" altLang="en-US" dirty="0"/>
              <a:t>来使用。在队列中，使用</a:t>
            </a:r>
            <a:r>
              <a:rPr lang="en-US" dirty="0"/>
              <a:t>append()</a:t>
            </a:r>
            <a:r>
              <a:rPr lang="zh-CN" altLang="en-US" dirty="0"/>
              <a:t>和</a:t>
            </a:r>
            <a:r>
              <a:rPr lang="en-US" dirty="0" err="1"/>
              <a:t>popleft</a:t>
            </a:r>
            <a:r>
              <a:rPr lang="en-US" dirty="0"/>
              <a:t>()</a:t>
            </a:r>
            <a:r>
              <a:rPr lang="zh-CN" altLang="en-US" dirty="0"/>
              <a:t>方法在队尾和队头插入、删除元素；在栈中，使用</a:t>
            </a:r>
            <a:r>
              <a:rPr lang="en-US" dirty="0"/>
              <a:t>append()</a:t>
            </a:r>
            <a:r>
              <a:rPr lang="zh-CN" altLang="en-US" dirty="0"/>
              <a:t>和</a:t>
            </a:r>
            <a:r>
              <a:rPr lang="en-US" dirty="0"/>
              <a:t>pop()</a:t>
            </a:r>
            <a:r>
              <a:rPr lang="zh-CN" altLang="en-US" dirty="0"/>
              <a:t>方法在队尾和队尾插入、删除元素。</a:t>
            </a:r>
          </a:p>
          <a:p>
            <a:r>
              <a:rPr lang="en-US" dirty="0"/>
              <a:t>2. </a:t>
            </a:r>
            <a:r>
              <a:rPr lang="zh-CN" altLang="en-US" dirty="0"/>
              <a:t>窗口问题：解决滑动窗口（</a:t>
            </a:r>
            <a:r>
              <a:rPr lang="en-US" dirty="0"/>
              <a:t>sliding window）</a:t>
            </a:r>
            <a:r>
              <a:rPr lang="zh-CN" altLang="en-US" dirty="0"/>
              <a:t>问题时，可以使用双端队列来维护窗口内的元素，实现高效的窗口移动和元素添加</a:t>
            </a:r>
            <a:r>
              <a:rPr lang="en-US" altLang="zh-CN" dirty="0"/>
              <a:t>/</a:t>
            </a:r>
            <a:r>
              <a:rPr lang="zh-CN" altLang="en-US" dirty="0"/>
              <a:t>删除。</a:t>
            </a:r>
          </a:p>
          <a:p>
            <a:r>
              <a:rPr lang="en-US" dirty="0"/>
              <a:t>3. BFS（</a:t>
            </a:r>
            <a:r>
              <a:rPr lang="zh-CN" altLang="en-US" dirty="0"/>
              <a:t>广度优先搜索）和</a:t>
            </a:r>
            <a:r>
              <a:rPr lang="en-US" dirty="0"/>
              <a:t>DFS（</a:t>
            </a:r>
            <a:r>
              <a:rPr lang="zh-CN" altLang="en-US" dirty="0"/>
              <a:t>深度优先搜索）：在搜索算法中，特别是图论中的</a:t>
            </a:r>
            <a:r>
              <a:rPr lang="en-US" dirty="0"/>
              <a:t>BFS</a:t>
            </a:r>
            <a:r>
              <a:rPr lang="zh-CN" altLang="en-US" dirty="0"/>
              <a:t>和</a:t>
            </a:r>
            <a:r>
              <a:rPr lang="en-US" dirty="0"/>
              <a:t>DFS，</a:t>
            </a:r>
            <a:r>
              <a:rPr lang="zh-CN" altLang="en-US" dirty="0"/>
              <a:t>双端队列可以用来保存遍历的节点，实现高效的节点访问。</a:t>
            </a:r>
          </a:p>
          <a:p>
            <a:r>
              <a:rPr lang="de-DE" altLang="zh-CN" dirty="0"/>
              <a:t>4. </a:t>
            </a:r>
            <a:r>
              <a:rPr lang="en-US" dirty="0"/>
              <a:t>LRU Cache（</a:t>
            </a:r>
            <a:r>
              <a:rPr lang="zh-CN" altLang="en-US" dirty="0"/>
              <a:t>最近最少使用缓存）：</a:t>
            </a:r>
            <a:r>
              <a:rPr lang="en-US" dirty="0"/>
              <a:t>LRU Cache</a:t>
            </a:r>
            <a:r>
              <a:rPr lang="zh-CN" altLang="en-US" dirty="0"/>
              <a:t>可以使用双端队列来实现。队列中的元素顺序表示了它们的访问顺序，每次访问一个元素时，将其移到队列的最前面，保持队列尾部为最近最少使用的元素。</a:t>
            </a:r>
          </a:p>
          <a:p>
            <a:endParaRPr lang="zh-CN" altLang="en-US" dirty="0"/>
          </a:p>
          <a:p>
            <a:r>
              <a:rPr lang="zh-CN" altLang="en-US" dirty="0"/>
              <a:t>这些只是双端队列的一些应用示例，实际上它的灵活性使得它在很多需要高效插入和删除元素的情况下都能发挥作用。</a:t>
            </a:r>
            <a:endParaRPr lang="en-US" dirty="0"/>
          </a:p>
        </p:txBody>
      </p:sp>
    </p:spTree>
    <p:extLst>
      <p:ext uri="{BB962C8B-B14F-4D97-AF65-F5344CB8AC3E}">
        <p14:creationId xmlns:p14="http://schemas.microsoft.com/office/powerpoint/2010/main" val="381886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a:t>def listsum(numList):</a:t>
            </a:r>
          </a:p>
          <a:p>
            <a:r>
              <a:rPr lang="en-US"/>
              <a:t>	if len(numList) == 1:</a:t>
            </a:r>
          </a:p>
          <a:p>
            <a:r>
              <a:rPr lang="en-US"/>
              <a:t>		return numList [0]</a:t>
            </a:r>
          </a:p>
          <a:p>
            <a:r>
              <a:rPr lang="en-US"/>
              <a:t>	else:</a:t>
            </a:r>
          </a:p>
          <a:p>
            <a:r>
              <a:rPr lang="en-US"/>
              <a:t>		return numList[0] + listsum(numList[1:])</a:t>
            </a:r>
            <a:endParaRPr lang="en-US" dirty="0"/>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endParaRPr lang="de-DE" altLang="zh-CN" dirty="0"/>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Tree>
    <p:extLst>
      <p:ext uri="{BB962C8B-B14F-4D97-AF65-F5344CB8AC3E}">
        <p14:creationId xmlns:p14="http://schemas.microsoft.com/office/powerpoint/2010/main" val="3004010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a:t>
            </a:r>
            <a:r>
              <a:rPr lang="zh-CN" altLang="en-US" b="1" dirty="0"/>
              <a:t>高效</a:t>
            </a:r>
            <a:r>
              <a:rPr lang="zh-CN" altLang="en-US" dirty="0"/>
              <a:t>，以免它成为存储和搜索过程的负担，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816429"/>
          </a:xfrm>
          <a:prstGeom prst="rect">
            <a:avLst/>
          </a:prstGeom>
          <a:noFill/>
        </p:spPr>
        <p:txBody>
          <a:bodyPr wrap="square">
            <a:spAutoFit/>
          </a:bodyPr>
          <a:lstStyle/>
          <a:p>
            <a:r>
              <a:rPr lang="zh-CN" altLang="en-US" sz="1600" dirty="0"/>
              <a:t>处理冲突</a:t>
            </a:r>
            <a:endParaRPr lang="en-US" altLang="zh-CN" sz="1600" dirty="0"/>
          </a:p>
          <a:p>
            <a:pPr marL="342900" indent="-342900">
              <a:buAutoNum type="arabicPeriod"/>
            </a:pPr>
            <a:r>
              <a:rPr lang="zh-CN" altLang="en-US" sz="1600" b="1" dirty="0"/>
              <a:t>开放定址法</a:t>
            </a:r>
            <a:r>
              <a:rPr lang="de-DE" altLang="zh-CN" sz="1600" dirty="0"/>
              <a:t>: </a:t>
            </a:r>
            <a:r>
              <a:rPr lang="zh-CN" altLang="en-US" sz="1600" dirty="0"/>
              <a:t>散列表中找到另一个空槽，用于放置引起冲突的元素。简单的做法是从起初的散列值开始，顺序遍历散列表，直到找到一个空槽。注意，为了遍历散列表，可能需要往回检查第一个槽。 </a:t>
            </a:r>
            <a:r>
              <a:rPr lang="de-DE" altLang="zh-CN" sz="1600" dirty="0">
                <a:sym typeface="Wingdings" panose="05000000000000000000" pitchFamily="2" charset="2"/>
              </a:rPr>
              <a:t></a:t>
            </a:r>
            <a:r>
              <a:rPr lang="zh-CN" altLang="en-US" sz="1600" b="1" dirty="0"/>
              <a:t>线性探测</a:t>
            </a:r>
            <a:br>
              <a:rPr lang="en-US" altLang="zh-CN" sz="1600" dirty="0"/>
            </a:br>
            <a:r>
              <a:rPr lang="zh-CN" altLang="en-US" sz="1600" dirty="0"/>
              <a:t>这种方法的优点是简单高效，不需要额外的链表结构来存储冲突的键值对，但缺点是可能导致“聚集”（</a:t>
            </a:r>
            <a:r>
              <a:rPr lang="en-US" altLang="zh-CN" sz="1600" dirty="0"/>
              <a:t>clustering</a:t>
            </a:r>
            <a:r>
              <a:rPr lang="zh-CN" altLang="en-US" sz="1600" dirty="0"/>
              <a:t>），即冲突较多时会导致连续的槽位被占用，进而影响性能。 </a:t>
            </a:r>
            <a:r>
              <a:rPr lang="de-DE" altLang="zh-CN" sz="1600" dirty="0"/>
              <a:t>-&gt; Python</a:t>
            </a:r>
            <a:r>
              <a:rPr lang="zh-CN" altLang="en-US" sz="1600" dirty="0"/>
              <a:t> 会设法保证大概还有三分之一的表元是空的，所以在快要达到这个阈值的时候，原有的散列表会被复制到一个更大的空间里面。</a:t>
            </a:r>
            <a:br>
              <a:rPr lang="en-US" altLang="zh-CN" sz="1600" dirty="0"/>
            </a:br>
            <a:r>
              <a:rPr lang="zh-CN" altLang="en-US" sz="1600" dirty="0"/>
              <a:t>再散列泛指在发生冲突后寻找另一个槽的过程。</a:t>
            </a:r>
            <a:endParaRPr lang="en-US" altLang="zh-CN" sz="1600" dirty="0"/>
          </a:p>
          <a:p>
            <a:pPr marL="342900" indent="-342900">
              <a:buAutoNum type="arabicPeriod"/>
            </a:pPr>
            <a:r>
              <a:rPr lang="zh-CN" altLang="en-US" sz="1600" b="1" dirty="0"/>
              <a:t>平方探测</a:t>
            </a:r>
            <a:r>
              <a:rPr lang="zh-CN" altLang="en-US" sz="1600" dirty="0"/>
              <a:t>是线性探测的一个变体，它不采用固定的跨步大小，而是通过再散列函数递增散列值。如果第一个散列值是 </a:t>
            </a:r>
            <a:r>
              <a:rPr lang="en-US" altLang="zh-CN" sz="1600" dirty="0"/>
              <a:t>h</a:t>
            </a:r>
            <a:r>
              <a:rPr lang="zh-CN" altLang="en-US" sz="1600" dirty="0"/>
              <a:t>，后续的散列值就是 </a:t>
            </a:r>
            <a:r>
              <a:rPr lang="en-US" altLang="zh-CN" sz="1600" dirty="0"/>
              <a:t>h+1</a:t>
            </a:r>
            <a:r>
              <a:rPr lang="zh-CN" altLang="en-US" sz="1600" dirty="0"/>
              <a:t>、</a:t>
            </a:r>
            <a:r>
              <a:rPr lang="en-US" altLang="zh-CN" sz="1600" dirty="0"/>
              <a:t>h+4</a:t>
            </a:r>
            <a:r>
              <a:rPr lang="zh-CN" altLang="en-US" sz="1600" dirty="0"/>
              <a:t>、</a:t>
            </a:r>
            <a:r>
              <a:rPr lang="en-US" altLang="zh-CN" sz="1600" dirty="0"/>
              <a:t>h+9</a:t>
            </a:r>
            <a:r>
              <a:rPr lang="zh-CN" altLang="en-US" sz="1600" dirty="0"/>
              <a:t>、</a:t>
            </a:r>
            <a:r>
              <a:rPr lang="en-US" altLang="zh-CN" sz="1600" dirty="0"/>
              <a:t>h+16</a:t>
            </a:r>
            <a:r>
              <a:rPr lang="zh-CN" altLang="en-US" sz="1600" dirty="0"/>
              <a:t>，等等。换句话说，平方探测的跨步大小是一系列完全平方数。</a:t>
            </a:r>
            <a:endParaRPr lang="en-US" altLang="zh-CN" sz="1600" dirty="0"/>
          </a:p>
          <a:p>
            <a:pPr marL="342900" indent="-342900">
              <a:buAutoNum type="arabicPeriod"/>
            </a:pPr>
            <a:r>
              <a:rPr lang="zh-CN" altLang="en-US" sz="1600" b="1" dirty="0"/>
              <a:t>链接法</a:t>
            </a:r>
            <a:r>
              <a:rPr lang="en-US" altLang="zh-CN" sz="1600" b="1" dirty="0"/>
              <a:t>: </a:t>
            </a:r>
            <a:r>
              <a:rPr lang="zh-CN" altLang="en-US" sz="1600" dirty="0"/>
              <a:t>另一种处理冲突的方法是让每个槽有一个指向元素集合（或链表）的引用。它允许散列表中的同一个位置上存在多个元素。发生冲突时，元素仍然被插入其散列值对应的槽中。不过，随着同一个位置上的元素越来越多，搜索变得越来越困难。</a:t>
            </a:r>
            <a:endParaRPr lang="en-US" altLang="zh-CN" sz="1600" dirty="0"/>
          </a:p>
          <a:p>
            <a:pPr marL="342900" indent="-342900">
              <a:buAutoNum type="arabicPeriod"/>
            </a:pPr>
            <a:endParaRPr lang="de-DE" altLang="zh-CN" sz="1600" dirty="0"/>
          </a:p>
          <a:p>
            <a:pPr marL="342900" indent="-342900">
              <a:buAutoNum type="arabicPeriod"/>
            </a:pPr>
            <a:endParaRPr lang="en-US" altLang="zh-CN" sz="1600" dirty="0"/>
          </a:p>
          <a:p>
            <a:pPr marL="342900" indent="-342900">
              <a:buAutoNum type="arabicPeriod"/>
            </a:pPr>
            <a:endParaRPr lang="en-US" sz="1600" dirty="0"/>
          </a:p>
        </p:txBody>
      </p:sp>
      <p:pic>
        <p:nvPicPr>
          <p:cNvPr id="8" name="Grafik 7">
            <a:extLst>
              <a:ext uri="{FF2B5EF4-FFF2-40B4-BE49-F238E27FC236}">
                <a16:creationId xmlns:a16="http://schemas.microsoft.com/office/drawing/2014/main" id="{F4147363-30DE-6211-F0F0-C94D8D125178}"/>
              </a:ext>
            </a:extLst>
          </p:cNvPr>
          <p:cNvPicPr>
            <a:picLocks noChangeAspect="1"/>
          </p:cNvPicPr>
          <p:nvPr/>
        </p:nvPicPr>
        <p:blipFill>
          <a:blip r:embed="rId2"/>
          <a:stretch>
            <a:fillRect/>
          </a:stretch>
        </p:blipFill>
        <p:spPr>
          <a:xfrm>
            <a:off x="3243072" y="4684508"/>
            <a:ext cx="3999939" cy="1854324"/>
          </a:xfrm>
          <a:prstGeom prst="rect">
            <a:avLst/>
          </a:prstGeom>
        </p:spPr>
      </p:pic>
      <p:sp>
        <p:nvSpPr>
          <p:cNvPr id="10" name="Textfeld 9">
            <a:extLst>
              <a:ext uri="{FF2B5EF4-FFF2-40B4-BE49-F238E27FC236}">
                <a16:creationId xmlns:a16="http://schemas.microsoft.com/office/drawing/2014/main" id="{A25083C8-0355-40F5-BCAD-BE84BDD869A4}"/>
              </a:ext>
            </a:extLst>
          </p:cNvPr>
          <p:cNvSpPr txBox="1"/>
          <p:nvPr/>
        </p:nvSpPr>
        <p:spPr>
          <a:xfrm>
            <a:off x="4297279" y="6354166"/>
            <a:ext cx="6089984" cy="369332"/>
          </a:xfrm>
          <a:prstGeom prst="rect">
            <a:avLst/>
          </a:prstGeom>
          <a:noFill/>
        </p:spPr>
        <p:txBody>
          <a:bodyPr wrap="square">
            <a:spAutoFit/>
          </a:bodyPr>
          <a:lstStyle/>
          <a:p>
            <a:r>
              <a:rPr lang="en-US" dirty="0" err="1"/>
              <a:t>采用链接法处理冲突</a:t>
            </a:r>
            <a:endParaRPr lang="en-US" dirty="0"/>
          </a:p>
        </p:txBody>
      </p:sp>
    </p:spTree>
    <p:extLst>
      <p:ext uri="{BB962C8B-B14F-4D97-AF65-F5344CB8AC3E}">
        <p14:creationId xmlns:p14="http://schemas.microsoft.com/office/powerpoint/2010/main" val="300701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归并排序（</a:t>
            </a:r>
            <a:r>
              <a:rPr lang="en-US" dirty="0">
                <a:solidFill>
                  <a:schemeClr val="tx1"/>
                </a:solidFill>
              </a:rPr>
              <a:t>Merge Sort）</a:t>
            </a:r>
            <a:r>
              <a:rPr lang="zh-CN" altLang="en-US" dirty="0">
                <a:solidFill>
                  <a:schemeClr val="tx1"/>
                </a:solidFill>
              </a:rPr>
              <a:t>是一种经典的排序算法，在</a:t>
            </a:r>
            <a:r>
              <a:rPr lang="en-US" dirty="0">
                <a:solidFill>
                  <a:schemeClr val="tx1"/>
                </a:solidFill>
              </a:rPr>
              <a:t>Python</a:t>
            </a:r>
            <a:r>
              <a:rPr lang="zh-CN" altLang="en-US" dirty="0">
                <a:solidFill>
                  <a:schemeClr val="tx1"/>
                </a:solidFill>
              </a:rPr>
              <a:t>中有广泛的应用。它的主要思想是将原始数组划分成更小的数组，直到每个小数组只有一个元素，然后再将这些小数组合并成一个有序的数组。归并排序的应用包括但不限于以下几个方面：</a:t>
            </a:r>
            <a:endParaRPr lang="en-US" altLang="zh-CN" dirty="0">
              <a:solidFill>
                <a:schemeClr val="tx1"/>
              </a:solidFill>
            </a:endParaRPr>
          </a:p>
          <a:p>
            <a:pPr marL="342900" indent="-342900">
              <a:buAutoNum type="arabicPeriod"/>
            </a:pPr>
            <a:r>
              <a:rPr lang="zh-CN" altLang="en-US" b="1" dirty="0">
                <a:solidFill>
                  <a:schemeClr val="tx1"/>
                </a:solidFill>
              </a:rPr>
              <a:t>通用排序算法</a:t>
            </a:r>
            <a:r>
              <a:rPr lang="zh-CN" altLang="en-US" dirty="0">
                <a:solidFill>
                  <a:schemeClr val="tx1"/>
                </a:solidFill>
              </a:rPr>
              <a:t>：归并排序是一种通用的排序算法，可以用于对各种类型的数据进行排序，包括整数、浮点数、字符串等。它的时间复杂度为</a:t>
            </a:r>
            <a:r>
              <a:rPr lang="en-US" dirty="0">
                <a:solidFill>
                  <a:schemeClr val="tx1"/>
                </a:solidFill>
              </a:rPr>
              <a:t>O(</a:t>
            </a:r>
            <a:r>
              <a:rPr lang="en-US" dirty="0" err="1">
                <a:solidFill>
                  <a:schemeClr val="tx1"/>
                </a:solidFill>
              </a:rPr>
              <a:t>nlogn</a:t>
            </a:r>
            <a:r>
              <a:rPr lang="en-US" dirty="0">
                <a:solidFill>
                  <a:schemeClr val="tx1"/>
                </a:solidFill>
              </a:rPr>
              <a:t>)，</a:t>
            </a:r>
            <a:r>
              <a:rPr lang="zh-CN" altLang="en-US" dirty="0">
                <a:solidFill>
                  <a:schemeClr val="tx1"/>
                </a:solidFill>
              </a:rPr>
              <a:t>具有稳定性（相同元素的相对位置不变）。</a:t>
            </a:r>
            <a:endParaRPr lang="en-US" altLang="zh-CN" dirty="0">
              <a:solidFill>
                <a:schemeClr val="tx1"/>
              </a:solidFill>
            </a:endParaRPr>
          </a:p>
          <a:p>
            <a:pPr marL="342900" indent="-342900">
              <a:buAutoNum type="arabicPeriod"/>
            </a:pPr>
            <a:r>
              <a:rPr lang="en-US" b="1" dirty="0">
                <a:solidFill>
                  <a:schemeClr val="tx1"/>
                </a:solidFill>
              </a:rPr>
              <a:t>Python</a:t>
            </a:r>
            <a:r>
              <a:rPr lang="zh-CN" altLang="en-US" b="1" dirty="0">
                <a:solidFill>
                  <a:schemeClr val="tx1"/>
                </a:solidFill>
              </a:rPr>
              <a:t>内置排序函数</a:t>
            </a:r>
            <a:r>
              <a:rPr lang="en-US" altLang="zh-CN" b="1" dirty="0">
                <a:solidFill>
                  <a:schemeClr val="tx1"/>
                </a:solidFill>
              </a:rPr>
              <a:t>`</a:t>
            </a:r>
            <a:r>
              <a:rPr lang="en-US" b="1" dirty="0">
                <a:solidFill>
                  <a:schemeClr val="tx1"/>
                </a:solidFill>
              </a:rPr>
              <a:t>sorted()`：</a:t>
            </a:r>
            <a:r>
              <a:rPr lang="en-US" dirty="0">
                <a:solidFill>
                  <a:schemeClr val="tx1"/>
                </a:solidFill>
              </a:rPr>
              <a:t>Python</a:t>
            </a:r>
            <a:r>
              <a:rPr lang="zh-CN" altLang="en-US" dirty="0">
                <a:solidFill>
                  <a:schemeClr val="tx1"/>
                </a:solidFill>
              </a:rPr>
              <a:t>内置的</a:t>
            </a:r>
            <a:r>
              <a:rPr lang="en-US" altLang="zh-CN" dirty="0">
                <a:solidFill>
                  <a:schemeClr val="tx1"/>
                </a:solidFill>
              </a:rPr>
              <a:t>`</a:t>
            </a:r>
            <a:r>
              <a:rPr lang="en-US" dirty="0">
                <a:solidFill>
                  <a:schemeClr val="tx1"/>
                </a:solidFill>
              </a:rPr>
              <a:t>sorted()`</a:t>
            </a:r>
            <a:r>
              <a:rPr lang="zh-CN" altLang="en-US" dirty="0">
                <a:solidFill>
                  <a:schemeClr val="tx1"/>
                </a:solidFill>
              </a:rPr>
              <a:t>函数使用了</a:t>
            </a:r>
            <a:r>
              <a:rPr lang="en-US" dirty="0" err="1">
                <a:solidFill>
                  <a:schemeClr val="tx1"/>
                </a:solidFill>
              </a:rPr>
              <a:t>Timsort</a:t>
            </a:r>
            <a:r>
              <a:rPr lang="zh-CN" altLang="en-US" dirty="0">
                <a:solidFill>
                  <a:schemeClr val="tx1"/>
                </a:solidFill>
              </a:rPr>
              <a:t>算法，其中的一部分就是归并排序。当排序的数据量比较大时，</a:t>
            </a:r>
            <a:r>
              <a:rPr lang="en-US" altLang="zh-CN" dirty="0">
                <a:solidFill>
                  <a:schemeClr val="tx1"/>
                </a:solidFill>
              </a:rPr>
              <a:t>`</a:t>
            </a:r>
            <a:r>
              <a:rPr lang="en-US" dirty="0">
                <a:solidFill>
                  <a:schemeClr val="tx1"/>
                </a:solidFill>
              </a:rPr>
              <a:t>sorted()`</a:t>
            </a:r>
            <a:r>
              <a:rPr lang="zh-CN" altLang="en-US" dirty="0">
                <a:solidFill>
                  <a:schemeClr val="tx1"/>
                </a:solidFill>
              </a:rPr>
              <a:t>会自动使用归并排序来保证排序效率</a:t>
            </a:r>
            <a:endParaRPr lang="en-US" altLang="zh-CN" dirty="0">
              <a:solidFill>
                <a:schemeClr val="tx1"/>
              </a:solidFill>
            </a:endParaRPr>
          </a:p>
          <a:p>
            <a:pPr marL="342900" indent="-342900">
              <a:buAutoNum type="arabicPeriod"/>
            </a:pPr>
            <a:r>
              <a:rPr lang="zh-CN" altLang="en-US" b="1" dirty="0">
                <a:solidFill>
                  <a:schemeClr val="tx1"/>
                </a:solidFill>
              </a:rPr>
              <a:t>外部排序（</a:t>
            </a:r>
            <a:r>
              <a:rPr lang="en-US" b="1" dirty="0">
                <a:solidFill>
                  <a:schemeClr val="tx1"/>
                </a:solidFill>
              </a:rPr>
              <a:t>External Sorting）：</a:t>
            </a:r>
            <a:r>
              <a:rPr lang="zh-CN" altLang="en-US" dirty="0">
                <a:solidFill>
                  <a:schemeClr val="tx1"/>
                </a:solidFill>
              </a:rPr>
              <a:t>当需要对大规模数据进行排序时，内存无法一次性加载所有数据，此时可以使用归并排序的变种来实现外部排序。外部排序将数据划分为多个部分，每次将部分数据读入内存进行排序，然后再合并排序结果。</a:t>
            </a:r>
            <a:endParaRPr lang="en-US" altLang="zh-CN" dirty="0">
              <a:solidFill>
                <a:schemeClr val="tx1"/>
              </a:solidFill>
            </a:endParaRPr>
          </a:p>
          <a:p>
            <a:pPr marL="342900" indent="-342900">
              <a:buAutoNum type="arabicPeriod"/>
            </a:pPr>
            <a:r>
              <a:rPr lang="zh-CN" altLang="en-US" b="1" dirty="0">
                <a:solidFill>
                  <a:schemeClr val="tx1"/>
                </a:solidFill>
              </a:rPr>
              <a:t>链表排序</a:t>
            </a:r>
            <a:r>
              <a:rPr lang="zh-CN" altLang="en-US" dirty="0">
                <a:solidFill>
                  <a:schemeClr val="tx1"/>
                </a:solidFill>
              </a:rPr>
              <a:t>：对链表进行排序时，归并排序是一种高效的选择。由于链表的特性，归并排序不需要像快速排序那样关心元素的交换，只需要改变指针的指向即可</a:t>
            </a:r>
            <a:endParaRPr lang="en-US" altLang="zh-CN" dirty="0">
              <a:solidFill>
                <a:schemeClr val="tx1"/>
              </a:solidFill>
            </a:endParaRPr>
          </a:p>
          <a:p>
            <a:pPr marL="342900" indent="-342900">
              <a:buAutoNum type="arabicPeriod"/>
            </a:pPr>
            <a:r>
              <a:rPr lang="zh-CN" altLang="en-US" b="1" dirty="0">
                <a:solidFill>
                  <a:schemeClr val="tx1"/>
                </a:solidFill>
              </a:rPr>
              <a:t>逆序对问题</a:t>
            </a:r>
            <a:r>
              <a:rPr lang="zh-CN" altLang="en-US" dirty="0">
                <a:solidFill>
                  <a:schemeClr val="tx1"/>
                </a:solidFill>
              </a:rPr>
              <a:t>：逆序对是指在一个数组中，如果前面的数大于后面的数，就称这两个数构成一个逆序对。归并排序在求逆序对数量时可以非常高效。这些只是归并排序在</a:t>
            </a:r>
            <a:r>
              <a:rPr lang="en-US" dirty="0">
                <a:solidFill>
                  <a:schemeClr val="tx1"/>
                </a:solidFill>
              </a:rPr>
              <a:t>Python</a:t>
            </a:r>
            <a:r>
              <a:rPr lang="zh-CN" altLang="en-US" dirty="0">
                <a:solidFill>
                  <a:schemeClr val="tx1"/>
                </a:solidFill>
              </a:rPr>
              <a:t>中的一些应用示例，由于其稳定性和效率，归并排序在各种排序问题中都有着重要的应用价值。</a:t>
            </a:r>
            <a:endParaRPr lang="en-US" dirty="0">
              <a:solidFill>
                <a:schemeClr val="tx1"/>
              </a:solidFill>
            </a:endParaRPr>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Tree>
    <p:extLst>
      <p:ext uri="{BB962C8B-B14F-4D97-AF65-F5344CB8AC3E}">
        <p14:creationId xmlns:p14="http://schemas.microsoft.com/office/powerpoint/2010/main" val="101365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96109" y="6350097"/>
            <a:ext cx="8449423" cy="461665"/>
          </a:xfrm>
          <a:prstGeom prst="rect">
            <a:avLst/>
          </a:prstGeom>
          <a:noFill/>
        </p:spPr>
        <p:txBody>
          <a:bodyPr wrap="square">
            <a:spAutoFit/>
          </a:bodyPr>
          <a:lstStyle/>
          <a:p>
            <a:r>
              <a:rPr lang="zh-CN" altLang="en-US" sz="1200" dirty="0"/>
              <a:t>快速排序的优点在于它是一种原地排序（</a:t>
            </a:r>
            <a:r>
              <a:rPr lang="en-US" altLang="zh-CN" sz="1200" dirty="0"/>
              <a:t>in-place</a:t>
            </a:r>
            <a:r>
              <a:rPr lang="zh-CN" altLang="en-US" sz="1200" dirty="0"/>
              <a:t>）算法，不需要额外的空间；并且在平均情况下具有较高的效率，时间复杂度为</a:t>
            </a:r>
            <a:r>
              <a:rPr lang="en-US" altLang="zh-CN" sz="1200" dirty="0"/>
              <a:t>O(n log n)</a:t>
            </a:r>
            <a:r>
              <a:rPr lang="zh-CN" altLang="en-US" sz="1200" dirty="0"/>
              <a:t>。这使得它成为处理大型数据集合时的一种常用选择。</a:t>
            </a:r>
            <a:endParaRPr lang="en-US" sz="1200" dirty="0"/>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a:solidFill>
                  <a:srgbClr val="000000"/>
                </a:solidFill>
                <a:latin typeface="Arial"/>
              </a:rPr>
              <a:t>ADT </a:t>
            </a:r>
            <a:r>
              <a:rPr lang="zh-CN" sz="1200" b="0" strike="noStrike" spc="-1">
                <a:solidFill>
                  <a:srgbClr val="000000"/>
                </a:solidFill>
                <a:latin typeface="Arial"/>
              </a:rPr>
              <a:t>树</a:t>
            </a:r>
            <a:r>
              <a:rPr lang="de-DE" sz="1200" b="0" strike="noStrike" spc="-1">
                <a:solidFill>
                  <a:srgbClr val="000000"/>
                </a:solidFill>
                <a:latin typeface="Arial"/>
              </a:rPr>
              <a:t>(tree)</a:t>
            </a:r>
          </a:p>
          <a:p>
            <a:r>
              <a:rPr lang="de-DE" sz="1200" b="0" strike="noStrike" spc="-1">
                <a:solidFill>
                  <a:srgbClr val="000000"/>
                </a:solidFill>
                <a:latin typeface="Arial"/>
              </a:rPr>
              <a:t>Data</a:t>
            </a:r>
          </a:p>
          <a:p>
            <a:r>
              <a:rPr lang="de-DE" sz="1200" b="0" strike="noStrike" spc="-1">
                <a:solidFill>
                  <a:srgbClr val="000000"/>
                </a:solidFill>
                <a:latin typeface="Arial"/>
              </a:rPr>
              <a:t>	</a:t>
            </a:r>
            <a:r>
              <a:rPr lang="zh-CN" sz="1200" b="0" strike="noStrike" spc="-1">
                <a:solidFill>
                  <a:srgbClr val="000000"/>
                </a:solidFill>
                <a:latin typeface="Arial"/>
              </a:rPr>
              <a:t>树是由一个根结点和若干棵子树构成。树中结点具有相同数据类型及层次关系。</a:t>
            </a:r>
            <a:endParaRPr lang="de-DE" sz="1200" b="0" strike="noStrike" spc="-1">
              <a:solidFill>
                <a:srgbClr val="000000"/>
              </a:solidFill>
              <a:latin typeface="Arial"/>
            </a:endParaRPr>
          </a:p>
          <a:p>
            <a:r>
              <a:rPr lang="de-DE" sz="1200" b="0" strike="noStrike" spc="-1">
                <a:solidFill>
                  <a:srgbClr val="000000"/>
                </a:solidFill>
                <a:latin typeface="Arial"/>
              </a:rPr>
              <a:t>Operation</a:t>
            </a:r>
          </a:p>
          <a:p>
            <a:r>
              <a:rPr lang="de-DE" sz="1200" b="0" strike="noStrike" spc="-1">
                <a:solidFill>
                  <a:srgbClr val="000000"/>
                </a:solidFill>
                <a:latin typeface="Arial"/>
              </a:rPr>
              <a:t>	BinaryTree()		</a:t>
            </a:r>
            <a:r>
              <a:rPr lang="zh-CN" sz="1200" b="0" strike="noStrike" spc="-1">
                <a:solidFill>
                  <a:srgbClr val="000000"/>
                </a:solidFill>
                <a:latin typeface="Arial"/>
              </a:rPr>
              <a:t>创建一个二叉树实例。</a:t>
            </a:r>
            <a:endParaRPr lang="de-DE" sz="1200" b="0" strike="noStrike" spc="-1">
              <a:solidFill>
                <a:srgbClr val="000000"/>
              </a:solidFill>
              <a:latin typeface="Arial"/>
            </a:endParaRPr>
          </a:p>
          <a:p>
            <a:r>
              <a:rPr lang="de-DE" sz="1200" b="0" strike="noStrike" spc="-1">
                <a:solidFill>
                  <a:srgbClr val="000000"/>
                </a:solidFill>
                <a:latin typeface="Arial"/>
              </a:rPr>
              <a:t>	getLeftChild()	</a:t>
            </a:r>
            <a:r>
              <a:rPr lang="zh-CN" sz="1200" b="0" strike="noStrike" spc="-1">
                <a:solidFill>
                  <a:srgbClr val="000000"/>
                </a:solidFill>
                <a:latin typeface="Arial"/>
              </a:rPr>
              <a:t>返回当前节点的左子节点所对应的二叉树。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getRightChild()	</a:t>
            </a:r>
            <a:r>
              <a:rPr lang="zh-CN" sz="1200" b="0" strike="noStrike" spc="-1">
                <a:solidFill>
                  <a:srgbClr val="000000"/>
                </a:solidFill>
                <a:latin typeface="Arial"/>
              </a:rPr>
              <a:t>返回当前节点的右子节点所对应的二叉树。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setRootVal(val)	</a:t>
            </a:r>
            <a:r>
              <a:rPr lang="zh-CN" sz="1200" b="0" strike="noStrike" spc="-1">
                <a:solidFill>
                  <a:srgbClr val="000000"/>
                </a:solidFill>
                <a:latin typeface="Arial"/>
              </a:rPr>
              <a:t>在当前节点中存储参数 </a:t>
            </a:r>
            <a:r>
              <a:rPr lang="de-DE" sz="1200" b="0" strike="noStrike" spc="-1">
                <a:solidFill>
                  <a:srgbClr val="000000"/>
                </a:solidFill>
                <a:latin typeface="Arial"/>
              </a:rPr>
              <a:t>val </a:t>
            </a:r>
            <a:r>
              <a:rPr lang="zh-CN" sz="1200" b="0" strike="noStrike" spc="-1">
                <a:solidFill>
                  <a:srgbClr val="000000"/>
                </a:solidFill>
                <a:latin typeface="Arial"/>
              </a:rPr>
              <a:t>中的对象。</a:t>
            </a:r>
            <a:endParaRPr lang="de-DE" sz="1200" b="0" strike="noStrike" spc="-1">
              <a:solidFill>
                <a:srgbClr val="000000"/>
              </a:solidFill>
              <a:latin typeface="Arial"/>
            </a:endParaRPr>
          </a:p>
          <a:p>
            <a:r>
              <a:rPr lang="de-DE" sz="1200" b="0" strike="noStrike" spc="-1">
                <a:solidFill>
                  <a:srgbClr val="000000"/>
                </a:solidFill>
                <a:latin typeface="Arial"/>
              </a:rPr>
              <a:t>	getRootVal()		</a:t>
            </a:r>
            <a:r>
              <a:rPr lang="zh-CN" sz="1200" b="0" strike="noStrike" spc="-1">
                <a:solidFill>
                  <a:srgbClr val="000000"/>
                </a:solidFill>
                <a:latin typeface="Arial"/>
              </a:rPr>
              <a:t>返回当前节点存储的对象。</a:t>
            </a:r>
            <a:endParaRPr lang="de-DE" sz="1200" b="0" strike="noStrike" spc="-1">
              <a:solidFill>
                <a:srgbClr val="000000"/>
              </a:solidFill>
              <a:latin typeface="Arial"/>
            </a:endParaRPr>
          </a:p>
          <a:p>
            <a:r>
              <a:rPr lang="de-DE" sz="1200" b="0" strike="noStrike" spc="-1">
                <a:solidFill>
                  <a:srgbClr val="000000"/>
                </a:solidFill>
                <a:latin typeface="Arial"/>
              </a:rPr>
              <a:t>	insertLeft(val)	</a:t>
            </a:r>
            <a:r>
              <a:rPr lang="zh-CN" sz="1200" b="0" strike="noStrike" spc="-1">
                <a:solidFill>
                  <a:srgbClr val="000000"/>
                </a:solidFill>
                <a:latin typeface="Arial"/>
              </a:rPr>
              <a:t>新建一棵二叉树，并将其作为当前节点的左子节点。</a:t>
            </a:r>
            <a:endParaRPr lang="de-DE" sz="1200" b="0" strike="noStrike" spc="-1">
              <a:solidFill>
                <a:srgbClr val="000000"/>
              </a:solidFill>
              <a:latin typeface="Arial"/>
            </a:endParaRPr>
          </a:p>
          <a:p>
            <a:r>
              <a:rPr lang="de-DE" sz="1200" b="0" strike="noStrike" spc="-1">
                <a:solidFill>
                  <a:srgbClr val="000000"/>
                </a:solidFill>
                <a:latin typeface="Arial"/>
              </a:rPr>
              <a:t>	insertRight(val)	</a:t>
            </a:r>
            <a:r>
              <a:rPr lang="zh-CN" sz="1200" b="0" strike="noStrike" spc="-1">
                <a:solidFill>
                  <a:srgbClr val="000000"/>
                </a:solidFill>
                <a:latin typeface="Arial"/>
              </a:rPr>
              <a:t>新建一棵二叉树，并将其作为当前节点的右子节点。</a:t>
            </a:r>
            <a:endParaRPr lang="de-DE" sz="1200" b="0" strike="noStrike" spc="-1">
              <a:solidFill>
                <a:srgbClr val="000000"/>
              </a:solidFill>
              <a:latin typeface="Arial"/>
            </a:endParaRPr>
          </a:p>
          <a:p>
            <a:r>
              <a:rPr lang="de-DE" sz="1200" b="0" strike="noStrike" spc="-1">
                <a:solidFill>
                  <a:srgbClr val="000000"/>
                </a:solidFill>
                <a:latin typeface="Arial"/>
              </a:rPr>
              <a:t>endADT</a:t>
            </a: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165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在完全平衡的二叉树中，左右子树的节点数相同。最坏情况下，</a:t>
            </a:r>
            <a:r>
              <a:rPr lang="en-US" altLang="zh-CN" sz="1600" dirty="0"/>
              <a:t>put </a:t>
            </a:r>
            <a:r>
              <a:rPr lang="zh-CN" altLang="en-US" sz="1600" dirty="0"/>
              <a:t>的时间复杂度是</a:t>
            </a:r>
          </a:p>
          <a:p>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是树的节点数。注意，这是上一段所述运算的逆运算。所以，</a:t>
            </a:r>
          </a:p>
          <a:p>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的搜索树！这时</a:t>
            </a:r>
          </a:p>
          <a:p>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6" name="Grafik 5">
            <a:extLst>
              <a:ext uri="{FF2B5EF4-FFF2-40B4-BE49-F238E27FC236}">
                <a16:creationId xmlns:a16="http://schemas.microsoft.com/office/drawing/2014/main" id="{A607E1F1-B6F1-05A8-86F4-072D83434C0A}"/>
              </a:ext>
            </a:extLst>
          </p:cNvPr>
          <p:cNvPicPr>
            <a:picLocks noChangeAspect="1"/>
          </p:cNvPicPr>
          <p:nvPr/>
        </p:nvPicPr>
        <p:blipFill>
          <a:blip r:embed="rId2"/>
          <a:stretch>
            <a:fillRect/>
          </a:stretch>
        </p:blipFill>
        <p:spPr>
          <a:xfrm>
            <a:off x="139989" y="2378930"/>
            <a:ext cx="5633056" cy="3075386"/>
          </a:xfrm>
          <a:prstGeom prst="rect">
            <a:avLst/>
          </a:prstGeom>
        </p:spPr>
      </p:pic>
      <p:sp>
        <p:nvSpPr>
          <p:cNvPr id="9" name="Textfeld 8">
            <a:extLst>
              <a:ext uri="{FF2B5EF4-FFF2-40B4-BE49-F238E27FC236}">
                <a16:creationId xmlns:a16="http://schemas.microsoft.com/office/drawing/2014/main" id="{DA70F9B4-A6AD-FA75-F122-A80704CCA4A6}"/>
              </a:ext>
            </a:extLst>
          </p:cNvPr>
          <p:cNvSpPr txBox="1"/>
          <p:nvPr/>
        </p:nvSpPr>
        <p:spPr>
          <a:xfrm>
            <a:off x="3192269" y="1882128"/>
            <a:ext cx="7860742" cy="646331"/>
          </a:xfrm>
          <a:prstGeom prst="rect">
            <a:avLst/>
          </a:prstGeom>
          <a:noFill/>
        </p:spPr>
        <p:txBody>
          <a:bodyPr wrap="square">
            <a:spAutoFit/>
          </a:bodyPr>
          <a:lstStyle/>
          <a:p>
            <a:r>
              <a:rPr lang="en-US" dirty="0" err="1"/>
              <a:t>目标是找到一系列走法，使得骑士对棋盘上的每一格刚好都只访问一次</a:t>
            </a:r>
            <a:r>
              <a:rPr lang="en-US" dirty="0"/>
              <a:t>。</a:t>
            </a:r>
          </a:p>
          <a:p>
            <a:r>
              <a:rPr lang="zh-CN" altLang="en-US" dirty="0"/>
              <a:t>对于 </a:t>
            </a:r>
            <a:r>
              <a:rPr lang="en-US" altLang="zh-CN" dirty="0"/>
              <a:t>8×8 </a:t>
            </a:r>
            <a:r>
              <a:rPr lang="zh-CN" altLang="en-US" dirty="0"/>
              <a:t>的棋盘，周游数的上界是</a:t>
            </a:r>
            <a:r>
              <a:rPr lang="en-US" altLang="zh-CN" dirty="0"/>
              <a:t>1.305x10</a:t>
            </a:r>
            <a:r>
              <a:rPr lang="en-US" altLang="zh-CN" baseline="30000" dirty="0"/>
              <a:t>35</a:t>
            </a:r>
            <a:r>
              <a:rPr lang="zh-CN" altLang="en-US" dirty="0"/>
              <a:t>，但死路更多。</a:t>
            </a:r>
            <a:endParaRPr lang="en-US" dirty="0"/>
          </a:p>
        </p:txBody>
      </p:sp>
      <p:sp>
        <p:nvSpPr>
          <p:cNvPr id="11" name="Textfeld 10">
            <a:extLst>
              <a:ext uri="{FF2B5EF4-FFF2-40B4-BE49-F238E27FC236}">
                <a16:creationId xmlns:a16="http://schemas.microsoft.com/office/drawing/2014/main" id="{595893CD-7ED1-4B6D-CA84-4731A76E0E01}"/>
              </a:ext>
            </a:extLst>
          </p:cNvPr>
          <p:cNvSpPr txBox="1"/>
          <p:nvPr/>
        </p:nvSpPr>
        <p:spPr>
          <a:xfrm>
            <a:off x="6108192" y="2615557"/>
            <a:ext cx="5017008" cy="1200329"/>
          </a:xfrm>
          <a:prstGeom prst="rect">
            <a:avLst/>
          </a:prstGeom>
          <a:noFill/>
        </p:spPr>
        <p:txBody>
          <a:bodyPr wrap="square">
            <a:spAutoFit/>
          </a:bodyPr>
          <a:lstStyle/>
          <a:p>
            <a:r>
              <a:rPr lang="zh-CN" altLang="en-US" dirty="0"/>
              <a:t>通过两步来解决这个问题：</a:t>
            </a:r>
          </a:p>
          <a:p>
            <a:pPr marL="342900" indent="-342900">
              <a:buAutoNum type="arabicPeriod"/>
            </a:pPr>
            <a:r>
              <a:rPr lang="zh-CN" altLang="en-US" dirty="0"/>
              <a:t>用图表示骑士在棋盘上的合理走法；</a:t>
            </a:r>
            <a:endParaRPr lang="de-DE" altLang="zh-CN" dirty="0"/>
          </a:p>
          <a:p>
            <a:pPr marL="342900" indent="-342900">
              <a:buAutoNum type="arabicPeriod"/>
            </a:pPr>
            <a:r>
              <a:rPr lang="zh-CN" altLang="en-US" dirty="0"/>
              <a:t>使用图算法找到一条长度为</a:t>
            </a:r>
            <a:r>
              <a:rPr lang="en-US" altLang="zh-CN" dirty="0"/>
              <a:t>rows*columns-1 </a:t>
            </a:r>
            <a:r>
              <a:rPr lang="zh-CN" altLang="en-US" dirty="0"/>
              <a:t>的路径，满足图中的每一个顶点都只被访问一次。</a:t>
            </a:r>
            <a:endParaRPr lang="en-US" dirty="0"/>
          </a:p>
        </p:txBody>
      </p:sp>
      <p:sp>
        <p:nvSpPr>
          <p:cNvPr id="8" name="Textfeld 7">
            <a:extLst>
              <a:ext uri="{FF2B5EF4-FFF2-40B4-BE49-F238E27FC236}">
                <a16:creationId xmlns:a16="http://schemas.microsoft.com/office/drawing/2014/main" id="{3B97CC88-E478-844D-C14C-8ECEFE85D241}"/>
              </a:ext>
            </a:extLst>
          </p:cNvPr>
          <p:cNvSpPr txBox="1"/>
          <p:nvPr/>
        </p:nvSpPr>
        <p:spPr>
          <a:xfrm>
            <a:off x="3372492" y="5232648"/>
            <a:ext cx="8053137" cy="923330"/>
          </a:xfrm>
          <a:prstGeom prst="rect">
            <a:avLst/>
          </a:prstGeom>
          <a:noFill/>
        </p:spPr>
        <p:txBody>
          <a:bodyPr wrap="square">
            <a:spAutoFit/>
          </a:bodyPr>
          <a:lstStyle/>
          <a:p>
            <a:r>
              <a:rPr lang="en-US" dirty="0" err="1"/>
              <a:t>用来解决骑士周游问题的搜索算法叫作深度优先搜索（depth</a:t>
            </a:r>
            <a:r>
              <a:rPr lang="en-US" dirty="0"/>
              <a:t> first search， DFS）。</a:t>
            </a:r>
          </a:p>
          <a:p>
            <a:r>
              <a:rPr lang="en-US" dirty="0"/>
              <a:t>与 BFS </a:t>
            </a:r>
            <a:r>
              <a:rPr lang="en-US" dirty="0" err="1"/>
              <a:t>每次构建一层不同，DFS</a:t>
            </a:r>
            <a:r>
              <a:rPr lang="en-US" dirty="0"/>
              <a:t> </a:t>
            </a:r>
            <a:r>
              <a:rPr lang="en-US" dirty="0" err="1"/>
              <a:t>通过尽可能深地探索分支来构建搜索树</a:t>
            </a:r>
            <a:r>
              <a:rPr lang="en-US" dirty="0"/>
              <a:t>。</a:t>
            </a:r>
          </a:p>
        </p:txBody>
      </p:sp>
    </p:spTree>
    <p:extLst>
      <p:ext uri="{BB962C8B-B14F-4D97-AF65-F5344CB8AC3E}">
        <p14:creationId xmlns:p14="http://schemas.microsoft.com/office/powerpoint/2010/main" val="3035989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10" name="Grafik 9">
            <a:extLst>
              <a:ext uri="{FF2B5EF4-FFF2-40B4-BE49-F238E27FC236}">
                <a16:creationId xmlns:a16="http://schemas.microsoft.com/office/drawing/2014/main" id="{207AA019-9E0A-96AA-0BA6-D84B9A7E5F86}"/>
              </a:ext>
            </a:extLst>
          </p:cNvPr>
          <p:cNvPicPr>
            <a:picLocks noChangeAspect="1"/>
          </p:cNvPicPr>
          <p:nvPr/>
        </p:nvPicPr>
        <p:blipFill>
          <a:blip r:embed="rId2"/>
          <a:stretch>
            <a:fillRect/>
          </a:stretch>
        </p:blipFill>
        <p:spPr>
          <a:xfrm>
            <a:off x="233646" y="2281479"/>
            <a:ext cx="3953344" cy="1349612"/>
          </a:xfrm>
          <a:prstGeom prst="rect">
            <a:avLst/>
          </a:prstGeom>
        </p:spPr>
      </p:pic>
      <p:pic>
        <p:nvPicPr>
          <p:cNvPr id="13" name="Grafik 12">
            <a:extLst>
              <a:ext uri="{FF2B5EF4-FFF2-40B4-BE49-F238E27FC236}">
                <a16:creationId xmlns:a16="http://schemas.microsoft.com/office/drawing/2014/main" id="{393150F6-1D93-1B3A-3CC6-2EFC44AFDAE2}"/>
              </a:ext>
            </a:extLst>
          </p:cNvPr>
          <p:cNvPicPr>
            <a:picLocks noChangeAspect="1"/>
          </p:cNvPicPr>
          <p:nvPr/>
        </p:nvPicPr>
        <p:blipFill>
          <a:blip r:embed="rId3"/>
          <a:stretch>
            <a:fillRect/>
          </a:stretch>
        </p:blipFill>
        <p:spPr>
          <a:xfrm>
            <a:off x="644257" y="4157312"/>
            <a:ext cx="2383691" cy="2383691"/>
          </a:xfrm>
          <a:prstGeom prst="rect">
            <a:avLst/>
          </a:prstGeom>
        </p:spPr>
      </p:pic>
      <p:sp>
        <p:nvSpPr>
          <p:cNvPr id="15" name="Textfeld 14">
            <a:extLst>
              <a:ext uri="{FF2B5EF4-FFF2-40B4-BE49-F238E27FC236}">
                <a16:creationId xmlns:a16="http://schemas.microsoft.com/office/drawing/2014/main" id="{A4971DC4-D923-7CE4-357B-9B71C7158430}"/>
              </a:ext>
            </a:extLst>
          </p:cNvPr>
          <p:cNvSpPr txBox="1"/>
          <p:nvPr/>
        </p:nvSpPr>
        <p:spPr>
          <a:xfrm>
            <a:off x="644257" y="3680068"/>
            <a:ext cx="6108030" cy="276999"/>
          </a:xfrm>
          <a:prstGeom prst="rect">
            <a:avLst/>
          </a:prstGeom>
          <a:noFill/>
        </p:spPr>
        <p:txBody>
          <a:bodyPr wrap="square">
            <a:spAutoFit/>
          </a:bodyPr>
          <a:lstStyle/>
          <a:p>
            <a:r>
              <a:rPr lang="en-US" sz="1200"/>
              <a:t>骑士周游问题的搜索树</a:t>
            </a:r>
            <a:endParaRPr lang="en-US" sz="1200" dirty="0"/>
          </a:p>
        </p:txBody>
      </p:sp>
      <p:sp>
        <p:nvSpPr>
          <p:cNvPr id="17" name="Textfeld 16">
            <a:extLst>
              <a:ext uri="{FF2B5EF4-FFF2-40B4-BE49-F238E27FC236}">
                <a16:creationId xmlns:a16="http://schemas.microsoft.com/office/drawing/2014/main" id="{6C2DE384-857E-F76E-7716-26C65138BC42}"/>
              </a:ext>
            </a:extLst>
          </p:cNvPr>
          <p:cNvSpPr txBox="1"/>
          <p:nvPr/>
        </p:nvSpPr>
        <p:spPr>
          <a:xfrm>
            <a:off x="616193" y="6492240"/>
            <a:ext cx="6108030" cy="276999"/>
          </a:xfrm>
          <a:prstGeom prst="rect">
            <a:avLst/>
          </a:prstGeom>
          <a:noFill/>
        </p:spPr>
        <p:txBody>
          <a:bodyPr wrap="square">
            <a:spAutoFit/>
          </a:bodyPr>
          <a:lstStyle/>
          <a:p>
            <a:r>
              <a:rPr lang="en-US" sz="1200" dirty="0" err="1"/>
              <a:t>每个格子对应的合理走法数目</a:t>
            </a:r>
            <a:endParaRPr lang="en-US" sz="1200" dirty="0"/>
          </a:p>
        </p:txBody>
      </p:sp>
      <p:sp>
        <p:nvSpPr>
          <p:cNvPr id="19" name="Textfeld 18">
            <a:extLst>
              <a:ext uri="{FF2B5EF4-FFF2-40B4-BE49-F238E27FC236}">
                <a16:creationId xmlns:a16="http://schemas.microsoft.com/office/drawing/2014/main" id="{5D96ADDB-987A-E76D-96C9-E99B1BB746E3}"/>
              </a:ext>
            </a:extLst>
          </p:cNvPr>
          <p:cNvSpPr txBox="1"/>
          <p:nvPr/>
        </p:nvSpPr>
        <p:spPr>
          <a:xfrm>
            <a:off x="4186990" y="2136338"/>
            <a:ext cx="7086589" cy="2862322"/>
          </a:xfrm>
          <a:prstGeom prst="rect">
            <a:avLst/>
          </a:prstGeom>
          <a:noFill/>
        </p:spPr>
        <p:txBody>
          <a:bodyPr wrap="square">
            <a:spAutoFit/>
          </a:bodyPr>
          <a:lstStyle/>
          <a:p>
            <a:r>
              <a:rPr lang="en-US" dirty="0"/>
              <a:t>选择合理走法最多的顶点作为下一个访问顶点的问题在于，它会使骑士在周游的前期就访问位于棋盘中间的格子。当这种情况发生时，骑士很容易被困在棋盘的一边，而无法到达另一边的那些没访问过的格子。首先访问合理走法最少的顶点，则可使骑士优先访问棋盘边缘的格子。这样做保证了骑士能够尽早访问难以到达的角落，并且在需要的时候通过中间的格子跨越到棋盘的另一边。</a:t>
            </a:r>
          </a:p>
          <a:p>
            <a:r>
              <a:rPr lang="en-US" dirty="0" err="1"/>
              <a:t>我们称利用这类知识来加速算法为</a:t>
            </a:r>
            <a:r>
              <a:rPr lang="en-US" b="1" dirty="0" err="1"/>
              <a:t>启发式技术</a:t>
            </a:r>
            <a:r>
              <a:rPr lang="en-US" dirty="0" err="1"/>
              <a:t>。人类每天都在使用启发式技术做决定，启发式搜索</a:t>
            </a:r>
            <a:r>
              <a:rPr lang="de-DE" dirty="0"/>
              <a:t>(</a:t>
            </a:r>
            <a:r>
              <a:rPr lang="en-US" dirty="0"/>
              <a:t>Heuristic Search)</a:t>
            </a:r>
            <a:r>
              <a:rPr lang="en-US" dirty="0" err="1"/>
              <a:t>也经常被用于人工智能领域</a:t>
            </a:r>
            <a:r>
              <a:rPr lang="en-US" dirty="0"/>
              <a:t>。</a:t>
            </a:r>
          </a:p>
          <a:p>
            <a:r>
              <a:rPr lang="en-US" dirty="0" err="1"/>
              <a:t>本例用到的启发式技术被称作</a:t>
            </a:r>
            <a:r>
              <a:rPr lang="en-US" dirty="0"/>
              <a:t> </a:t>
            </a:r>
            <a:r>
              <a:rPr lang="en-US" dirty="0" err="1"/>
              <a:t>Warnsdorff</a:t>
            </a:r>
            <a:r>
              <a:rPr lang="en-US" dirty="0"/>
              <a:t> </a:t>
            </a:r>
            <a:r>
              <a:rPr lang="en-US" dirty="0" err="1"/>
              <a:t>算法</a:t>
            </a:r>
            <a:endParaRPr lang="en-US" dirty="0"/>
          </a:p>
        </p:txBody>
      </p:sp>
    </p:spTree>
    <p:extLst>
      <p:ext uri="{BB962C8B-B14F-4D97-AF65-F5344CB8AC3E}">
        <p14:creationId xmlns:p14="http://schemas.microsoft.com/office/powerpoint/2010/main" val="1295192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F3D43B0B-FF00-5EE0-654C-7EA0FFEA6B16}"/>
              </a:ext>
            </a:extLst>
          </p:cNvPr>
          <p:cNvPicPr>
            <a:picLocks noChangeAspect="1"/>
          </p:cNvPicPr>
          <p:nvPr/>
        </p:nvPicPr>
        <p:blipFill>
          <a:blip r:embed="rId2"/>
          <a:stretch>
            <a:fillRect/>
          </a:stretch>
        </p:blipFill>
        <p:spPr>
          <a:xfrm>
            <a:off x="516083" y="2959093"/>
            <a:ext cx="2820825" cy="2263712"/>
          </a:xfrm>
          <a:prstGeom prst="rect">
            <a:avLst/>
          </a:prstGeom>
        </p:spPr>
      </p:pic>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923330"/>
          </a:xfrm>
          <a:prstGeom prst="rect">
            <a:avLst/>
          </a:prstGeom>
          <a:noFill/>
        </p:spPr>
        <p:txBody>
          <a:bodyPr wrap="square">
            <a:spAutoFit/>
          </a:bodyPr>
          <a:lstStyle/>
          <a:p>
            <a:r>
              <a:rPr lang="en-US" dirty="0" err="1"/>
              <a:t>拓扑排序根据有向无环图生成一个包含所有顶点的线性序列，使得如果图</a:t>
            </a:r>
            <a:r>
              <a:rPr lang="en-US" dirty="0"/>
              <a:t> G </a:t>
            </a:r>
            <a:r>
              <a:rPr lang="en-US" dirty="0" err="1"/>
              <a:t>中有一条边为v</a:t>
            </a:r>
            <a:r>
              <a:rPr lang="en-US" dirty="0"/>
              <a:t> w ，</a:t>
            </a:r>
            <a:r>
              <a:rPr lang="en-US" dirty="0" err="1"/>
              <a:t>那么顶点</a:t>
            </a:r>
            <a:r>
              <a:rPr lang="en-US" dirty="0"/>
              <a:t> v </a:t>
            </a:r>
            <a:r>
              <a:rPr lang="en-US" dirty="0" err="1"/>
              <a:t>排在顶点</a:t>
            </a:r>
            <a:r>
              <a:rPr lang="en-US" dirty="0"/>
              <a:t> w 之前。在很多应用中，有向无环图被用于表明事件优先级。制作松饼只是其中一个例子，其他例子还包括软件项目调度、优化数据库查询的优先级表，以及矩阵相乘。</a:t>
            </a:r>
          </a:p>
        </p:txBody>
      </p:sp>
      <p:sp>
        <p:nvSpPr>
          <p:cNvPr id="11" name="Textfeld 10">
            <a:extLst>
              <a:ext uri="{FF2B5EF4-FFF2-40B4-BE49-F238E27FC236}">
                <a16:creationId xmlns:a16="http://schemas.microsoft.com/office/drawing/2014/main" id="{191DC871-A1DE-3296-90BA-3CBD8A25D4AA}"/>
              </a:ext>
            </a:extLst>
          </p:cNvPr>
          <p:cNvSpPr txBox="1"/>
          <p:nvPr/>
        </p:nvSpPr>
        <p:spPr>
          <a:xfrm>
            <a:off x="516083" y="5222805"/>
            <a:ext cx="6128084" cy="276999"/>
          </a:xfrm>
          <a:prstGeom prst="rect">
            <a:avLst/>
          </a:prstGeom>
          <a:noFill/>
        </p:spPr>
        <p:txBody>
          <a:bodyPr wrap="square">
            <a:spAutoFit/>
          </a:bodyPr>
          <a:lstStyle/>
          <a:p>
            <a:r>
              <a:rPr lang="en-US" sz="1200" dirty="0" err="1"/>
              <a:t>松饼的制作步骤</a:t>
            </a:r>
            <a:endParaRPr lang="en-US" sz="1200" dirty="0"/>
          </a:p>
        </p:txBody>
      </p:sp>
      <p:sp>
        <p:nvSpPr>
          <p:cNvPr id="13" name="Textfeld 12">
            <a:extLst>
              <a:ext uri="{FF2B5EF4-FFF2-40B4-BE49-F238E27FC236}">
                <a16:creationId xmlns:a16="http://schemas.microsoft.com/office/drawing/2014/main" id="{63E3DD30-9803-56D3-85C9-1E0EC1006153}"/>
              </a:ext>
            </a:extLst>
          </p:cNvPr>
          <p:cNvSpPr txBox="1"/>
          <p:nvPr/>
        </p:nvSpPr>
        <p:spPr>
          <a:xfrm>
            <a:off x="3580125" y="2744020"/>
            <a:ext cx="7724006" cy="954107"/>
          </a:xfrm>
          <a:prstGeom prst="rect">
            <a:avLst/>
          </a:prstGeom>
          <a:noFill/>
        </p:spPr>
        <p:txBody>
          <a:bodyPr wrap="square">
            <a:spAutoFit/>
          </a:bodyPr>
          <a:lstStyle/>
          <a:p>
            <a:r>
              <a:rPr lang="en-US" sz="1400" dirty="0" err="1"/>
              <a:t>拓扑排序是对深度优先搜索的一种简单而强大的改进，其算法如下</a:t>
            </a:r>
            <a:r>
              <a:rPr lang="en-US" sz="1400" dirty="0"/>
              <a:t>。</a:t>
            </a:r>
          </a:p>
          <a:p>
            <a:r>
              <a:rPr lang="en-US" sz="1400" dirty="0"/>
              <a:t>(1) </a:t>
            </a:r>
            <a:r>
              <a:rPr lang="en-US" sz="1400" dirty="0" err="1"/>
              <a:t>对图</a:t>
            </a:r>
            <a:r>
              <a:rPr lang="en-US" sz="1400" dirty="0"/>
              <a:t> g </a:t>
            </a:r>
            <a:r>
              <a:rPr lang="en-US" sz="1400" dirty="0" err="1"/>
              <a:t>调用</a:t>
            </a:r>
            <a:r>
              <a:rPr lang="en-US" sz="1400" dirty="0"/>
              <a:t> </a:t>
            </a:r>
            <a:r>
              <a:rPr lang="en-US" sz="1400" dirty="0" err="1"/>
              <a:t>dfs</a:t>
            </a:r>
            <a:r>
              <a:rPr lang="en-US" sz="1400" dirty="0"/>
              <a:t>(g)。</a:t>
            </a:r>
            <a:r>
              <a:rPr lang="en-US" sz="1400" dirty="0" err="1"/>
              <a:t>之所以调用深度优先搜索函数，是因为要计算每一个顶点的结束时间</a:t>
            </a:r>
            <a:r>
              <a:rPr lang="en-US" sz="1400" dirty="0"/>
              <a:t>。</a:t>
            </a:r>
          </a:p>
          <a:p>
            <a:r>
              <a:rPr lang="en-US" sz="1400" dirty="0"/>
              <a:t>(2) </a:t>
            </a:r>
            <a:r>
              <a:rPr lang="en-US" sz="1400" dirty="0" err="1"/>
              <a:t>基于结束时间，将顶点按照递减顺序存储在列表中</a:t>
            </a:r>
            <a:r>
              <a:rPr lang="en-US" sz="1400" dirty="0"/>
              <a:t>。</a:t>
            </a:r>
          </a:p>
          <a:p>
            <a:r>
              <a:rPr lang="en-US" sz="1400" dirty="0"/>
              <a:t>(3) </a:t>
            </a:r>
            <a:r>
              <a:rPr lang="en-US" sz="1400" dirty="0" err="1"/>
              <a:t>将有序列表作为拓扑排序的结果返回</a:t>
            </a:r>
            <a:r>
              <a:rPr lang="en-US" sz="1400" dirty="0"/>
              <a:t>。</a:t>
            </a:r>
          </a:p>
        </p:txBody>
      </p:sp>
      <p:pic>
        <p:nvPicPr>
          <p:cNvPr id="15" name="Grafik 14">
            <a:extLst>
              <a:ext uri="{FF2B5EF4-FFF2-40B4-BE49-F238E27FC236}">
                <a16:creationId xmlns:a16="http://schemas.microsoft.com/office/drawing/2014/main" id="{908ECAD6-62F3-6E1F-70A2-B9237BE15F61}"/>
              </a:ext>
            </a:extLst>
          </p:cNvPr>
          <p:cNvPicPr>
            <a:picLocks noChangeAspect="1"/>
          </p:cNvPicPr>
          <p:nvPr/>
        </p:nvPicPr>
        <p:blipFill>
          <a:blip r:embed="rId3"/>
          <a:stretch>
            <a:fillRect/>
          </a:stretch>
        </p:blipFill>
        <p:spPr>
          <a:xfrm>
            <a:off x="7716252" y="3571811"/>
            <a:ext cx="2735180" cy="2133787"/>
          </a:xfrm>
          <a:prstGeom prst="rect">
            <a:avLst/>
          </a:prstGeom>
        </p:spPr>
      </p:pic>
      <p:sp>
        <p:nvSpPr>
          <p:cNvPr id="17" name="Textfeld 16">
            <a:extLst>
              <a:ext uri="{FF2B5EF4-FFF2-40B4-BE49-F238E27FC236}">
                <a16:creationId xmlns:a16="http://schemas.microsoft.com/office/drawing/2014/main" id="{AA050DA6-AD84-DA48-8C16-041B90C21B33}"/>
              </a:ext>
            </a:extLst>
          </p:cNvPr>
          <p:cNvSpPr txBox="1"/>
          <p:nvPr/>
        </p:nvSpPr>
        <p:spPr>
          <a:xfrm>
            <a:off x="7644064" y="5705598"/>
            <a:ext cx="6128084" cy="276999"/>
          </a:xfrm>
          <a:prstGeom prst="rect">
            <a:avLst/>
          </a:prstGeom>
          <a:noFill/>
        </p:spPr>
        <p:txBody>
          <a:bodyPr wrap="square">
            <a:spAutoFit/>
          </a:bodyPr>
          <a:lstStyle/>
          <a:p>
            <a:r>
              <a:rPr lang="en-US" sz="1200" dirty="0" err="1"/>
              <a:t>根据松饼制作步骤构建的深度优先森林</a:t>
            </a:r>
            <a:endParaRPr lang="en-US" sz="1200" dirty="0"/>
          </a:p>
        </p:txBody>
      </p:sp>
      <p:pic>
        <p:nvPicPr>
          <p:cNvPr id="19" name="Grafik 18">
            <a:extLst>
              <a:ext uri="{FF2B5EF4-FFF2-40B4-BE49-F238E27FC236}">
                <a16:creationId xmlns:a16="http://schemas.microsoft.com/office/drawing/2014/main" id="{6862132E-EBBC-E767-9F13-DE0E15C51125}"/>
              </a:ext>
            </a:extLst>
          </p:cNvPr>
          <p:cNvPicPr>
            <a:picLocks noChangeAspect="1"/>
          </p:cNvPicPr>
          <p:nvPr/>
        </p:nvPicPr>
        <p:blipFill>
          <a:blip r:embed="rId4"/>
          <a:stretch>
            <a:fillRect/>
          </a:stretch>
        </p:blipFill>
        <p:spPr>
          <a:xfrm>
            <a:off x="1607057" y="5724968"/>
            <a:ext cx="5728356" cy="857824"/>
          </a:xfrm>
          <a:prstGeom prst="rect">
            <a:avLst/>
          </a:prstGeom>
        </p:spPr>
      </p:pic>
      <p:sp>
        <p:nvSpPr>
          <p:cNvPr id="21" name="Textfeld 20">
            <a:extLst>
              <a:ext uri="{FF2B5EF4-FFF2-40B4-BE49-F238E27FC236}">
                <a16:creationId xmlns:a16="http://schemas.microsoft.com/office/drawing/2014/main" id="{D1E5D0D0-891F-E22A-DABC-D33DD8FE240E}"/>
              </a:ext>
            </a:extLst>
          </p:cNvPr>
          <p:cNvSpPr txBox="1"/>
          <p:nvPr/>
        </p:nvSpPr>
        <p:spPr>
          <a:xfrm>
            <a:off x="3787363" y="6398126"/>
            <a:ext cx="6910136" cy="276999"/>
          </a:xfrm>
          <a:prstGeom prst="rect">
            <a:avLst/>
          </a:prstGeom>
          <a:noFill/>
        </p:spPr>
        <p:txBody>
          <a:bodyPr wrap="square">
            <a:spAutoFit/>
          </a:bodyPr>
          <a:lstStyle/>
          <a:p>
            <a:r>
              <a:rPr lang="en-US" sz="1200" dirty="0" err="1"/>
              <a:t>对有向无环图的拓扑排序结果</a:t>
            </a:r>
            <a:endParaRPr lang="en-US" sz="1200" dirty="0"/>
          </a:p>
        </p:txBody>
      </p:sp>
    </p:spTree>
    <p:extLst>
      <p:ext uri="{BB962C8B-B14F-4D97-AF65-F5344CB8AC3E}">
        <p14:creationId xmlns:p14="http://schemas.microsoft.com/office/powerpoint/2010/main" val="2770491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505D2FB1-DCD0-BE64-47C7-ED1282D5FF92}"/>
              </a:ext>
            </a:extLst>
          </p:cNvPr>
          <p:cNvSpPr txBox="1"/>
          <p:nvPr/>
        </p:nvSpPr>
        <p:spPr>
          <a:xfrm>
            <a:off x="120316" y="1877796"/>
            <a:ext cx="11165324" cy="646331"/>
          </a:xfrm>
          <a:prstGeom prst="rect">
            <a:avLst/>
          </a:prstGeom>
          <a:noFill/>
        </p:spPr>
        <p:txBody>
          <a:bodyPr wrap="square">
            <a:spAutoFit/>
          </a:bodyPr>
          <a:lstStyle/>
          <a:p>
            <a:r>
              <a:rPr lang="en-US" dirty="0" err="1"/>
              <a:t>强连通单元的图算法，可以找出图中高度连通的顶点簇。对于图</a:t>
            </a:r>
            <a:r>
              <a:rPr lang="en-US" dirty="0"/>
              <a:t> </a:t>
            </a:r>
            <a:r>
              <a:rPr lang="en-US" dirty="0" err="1"/>
              <a:t>G，强连通单元</a:t>
            </a:r>
            <a:r>
              <a:rPr lang="en-US" dirty="0"/>
              <a:t> C </a:t>
            </a:r>
            <a:r>
              <a:rPr lang="en-US" dirty="0" err="1"/>
              <a:t>为最大的顶点子集C</a:t>
            </a:r>
            <a:r>
              <a:rPr lang="en-US" dirty="0" err="1">
                <a:latin typeface="Yu Gothic UI Semilight" panose="020B0400000000000000" pitchFamily="34" charset="-128"/>
                <a:ea typeface="Yu Gothic UI Semilight" panose="020B0400000000000000" pitchFamily="34" charset="-128"/>
              </a:rPr>
              <a:t>⊂</a:t>
            </a:r>
            <a:r>
              <a:rPr lang="en-US" dirty="0" err="1"/>
              <a:t>V，其中对于每一对顶点</a:t>
            </a:r>
            <a:r>
              <a:rPr lang="en-US" dirty="0"/>
              <a:t> ,v </a:t>
            </a:r>
            <a:r>
              <a:rPr lang="en-US" dirty="0" err="1"/>
              <a:t>w</a:t>
            </a:r>
            <a:r>
              <a:rPr lang="en-US" dirty="0" err="1">
                <a:latin typeface="Yu Gothic UI Semilight" panose="020B0400000000000000" pitchFamily="34" charset="-128"/>
                <a:ea typeface="Yu Gothic UI Semilight" panose="020B0400000000000000" pitchFamily="34" charset="-128"/>
              </a:rPr>
              <a:t>∈</a:t>
            </a:r>
            <a:r>
              <a:rPr lang="en-US" dirty="0" err="1"/>
              <a:t>C，都有一条从</a:t>
            </a:r>
            <a:r>
              <a:rPr lang="en-US" dirty="0"/>
              <a:t> v 到 w </a:t>
            </a:r>
            <a:r>
              <a:rPr lang="en-US" dirty="0" err="1"/>
              <a:t>的路径和一条从</a:t>
            </a:r>
            <a:r>
              <a:rPr lang="en-US" dirty="0"/>
              <a:t> w 到 v </a:t>
            </a:r>
            <a:r>
              <a:rPr lang="en-US" dirty="0" err="1"/>
              <a:t>的路径</a:t>
            </a:r>
            <a:r>
              <a:rPr lang="en-US" dirty="0"/>
              <a:t>。</a:t>
            </a:r>
          </a:p>
        </p:txBody>
      </p:sp>
      <p:pic>
        <p:nvPicPr>
          <p:cNvPr id="9" name="Grafik 8">
            <a:extLst>
              <a:ext uri="{FF2B5EF4-FFF2-40B4-BE49-F238E27FC236}">
                <a16:creationId xmlns:a16="http://schemas.microsoft.com/office/drawing/2014/main" id="{B07A23D8-7A5C-A4C4-39E4-EF1E4B550A25}"/>
              </a:ext>
            </a:extLst>
          </p:cNvPr>
          <p:cNvPicPr>
            <a:picLocks noChangeAspect="1"/>
          </p:cNvPicPr>
          <p:nvPr/>
        </p:nvPicPr>
        <p:blipFill>
          <a:blip r:embed="rId2"/>
          <a:stretch>
            <a:fillRect/>
          </a:stretch>
        </p:blipFill>
        <p:spPr>
          <a:xfrm>
            <a:off x="280922" y="2611171"/>
            <a:ext cx="2626982" cy="1808430"/>
          </a:xfrm>
          <a:prstGeom prst="rect">
            <a:avLst/>
          </a:prstGeom>
        </p:spPr>
      </p:pic>
      <p:sp>
        <p:nvSpPr>
          <p:cNvPr id="11" name="Textfeld 10">
            <a:extLst>
              <a:ext uri="{FF2B5EF4-FFF2-40B4-BE49-F238E27FC236}">
                <a16:creationId xmlns:a16="http://schemas.microsoft.com/office/drawing/2014/main" id="{212B1B82-AF43-01F7-B374-3B2213708449}"/>
              </a:ext>
            </a:extLst>
          </p:cNvPr>
          <p:cNvSpPr txBox="1"/>
          <p:nvPr/>
        </p:nvSpPr>
        <p:spPr>
          <a:xfrm>
            <a:off x="280921" y="4439012"/>
            <a:ext cx="6108030" cy="276999"/>
          </a:xfrm>
          <a:prstGeom prst="rect">
            <a:avLst/>
          </a:prstGeom>
          <a:noFill/>
        </p:spPr>
        <p:txBody>
          <a:bodyPr wrap="square">
            <a:spAutoFit/>
          </a:bodyPr>
          <a:lstStyle/>
          <a:p>
            <a:r>
              <a:rPr lang="en-US" sz="1200" dirty="0" err="1"/>
              <a:t>含有</a:t>
            </a:r>
            <a:r>
              <a:rPr lang="en-US" sz="1200" dirty="0"/>
              <a:t> 3 </a:t>
            </a:r>
            <a:r>
              <a:rPr lang="en-US" sz="1200" dirty="0" err="1"/>
              <a:t>个强连通单元的有向图</a:t>
            </a:r>
            <a:endParaRPr lang="en-US" sz="1200" dirty="0"/>
          </a:p>
        </p:txBody>
      </p:sp>
      <p:pic>
        <p:nvPicPr>
          <p:cNvPr id="13" name="Grafik 12">
            <a:extLst>
              <a:ext uri="{FF2B5EF4-FFF2-40B4-BE49-F238E27FC236}">
                <a16:creationId xmlns:a16="http://schemas.microsoft.com/office/drawing/2014/main" id="{BE73D914-0089-D7AB-6C63-B6AEB9958A1E}"/>
              </a:ext>
            </a:extLst>
          </p:cNvPr>
          <p:cNvPicPr>
            <a:picLocks noChangeAspect="1"/>
          </p:cNvPicPr>
          <p:nvPr/>
        </p:nvPicPr>
        <p:blipFill>
          <a:blip r:embed="rId3"/>
          <a:stretch>
            <a:fillRect/>
          </a:stretch>
        </p:blipFill>
        <p:spPr>
          <a:xfrm>
            <a:off x="0" y="5586634"/>
            <a:ext cx="2193767" cy="1117710"/>
          </a:xfrm>
          <a:prstGeom prst="rect">
            <a:avLst/>
          </a:prstGeom>
        </p:spPr>
      </p:pic>
      <p:sp>
        <p:nvSpPr>
          <p:cNvPr id="15" name="Textfeld 14">
            <a:extLst>
              <a:ext uri="{FF2B5EF4-FFF2-40B4-BE49-F238E27FC236}">
                <a16:creationId xmlns:a16="http://schemas.microsoft.com/office/drawing/2014/main" id="{93E35357-00DE-0B55-4386-56B42A2BBFEA}"/>
              </a:ext>
            </a:extLst>
          </p:cNvPr>
          <p:cNvSpPr txBox="1"/>
          <p:nvPr/>
        </p:nvSpPr>
        <p:spPr>
          <a:xfrm>
            <a:off x="362953" y="6565845"/>
            <a:ext cx="6108030" cy="276999"/>
          </a:xfrm>
          <a:prstGeom prst="rect">
            <a:avLst/>
          </a:prstGeom>
          <a:noFill/>
        </p:spPr>
        <p:txBody>
          <a:bodyPr wrap="square">
            <a:spAutoFit/>
          </a:bodyPr>
          <a:lstStyle/>
          <a:p>
            <a:r>
              <a:rPr lang="en-US" sz="1200" dirty="0" err="1"/>
              <a:t>简化后的有向图</a:t>
            </a:r>
            <a:endParaRPr lang="en-US" sz="1200" dirty="0"/>
          </a:p>
        </p:txBody>
      </p:sp>
      <p:sp>
        <p:nvSpPr>
          <p:cNvPr id="17" name="Textfeld 16">
            <a:extLst>
              <a:ext uri="{FF2B5EF4-FFF2-40B4-BE49-F238E27FC236}">
                <a16:creationId xmlns:a16="http://schemas.microsoft.com/office/drawing/2014/main" id="{0AA43ACA-15FD-7DA5-A665-3583926FED71}"/>
              </a:ext>
            </a:extLst>
          </p:cNvPr>
          <p:cNvSpPr txBox="1"/>
          <p:nvPr/>
        </p:nvSpPr>
        <p:spPr>
          <a:xfrm>
            <a:off x="0" y="4779329"/>
            <a:ext cx="2919934" cy="738664"/>
          </a:xfrm>
          <a:prstGeom prst="rect">
            <a:avLst/>
          </a:prstGeom>
          <a:noFill/>
        </p:spPr>
        <p:txBody>
          <a:bodyPr wrap="square">
            <a:spAutoFit/>
          </a:bodyPr>
          <a:lstStyle/>
          <a:p>
            <a:r>
              <a:rPr lang="en-US" sz="1400" dirty="0" err="1"/>
              <a:t>定义强连通单元之后，就可以把强连通单元中的所有顶点组合成单个顶点，从而将图简化</a:t>
            </a:r>
            <a:r>
              <a:rPr lang="en-US" sz="1400" dirty="0"/>
              <a:t>。</a:t>
            </a:r>
          </a:p>
        </p:txBody>
      </p:sp>
      <p:pic>
        <p:nvPicPr>
          <p:cNvPr id="19" name="Grafik 18">
            <a:extLst>
              <a:ext uri="{FF2B5EF4-FFF2-40B4-BE49-F238E27FC236}">
                <a16:creationId xmlns:a16="http://schemas.microsoft.com/office/drawing/2014/main" id="{6E75E3D9-D353-29F5-3454-C3E35A7A9A92}"/>
              </a:ext>
            </a:extLst>
          </p:cNvPr>
          <p:cNvPicPr>
            <a:picLocks noChangeAspect="1"/>
          </p:cNvPicPr>
          <p:nvPr/>
        </p:nvPicPr>
        <p:blipFill>
          <a:blip r:embed="rId4"/>
          <a:stretch>
            <a:fillRect/>
          </a:stretch>
        </p:blipFill>
        <p:spPr>
          <a:xfrm>
            <a:off x="3553328" y="2611171"/>
            <a:ext cx="3048000" cy="1229212"/>
          </a:xfrm>
          <a:prstGeom prst="rect">
            <a:avLst/>
          </a:prstGeom>
        </p:spPr>
      </p:pic>
      <p:sp>
        <p:nvSpPr>
          <p:cNvPr id="21" name="Textfeld 20">
            <a:extLst>
              <a:ext uri="{FF2B5EF4-FFF2-40B4-BE49-F238E27FC236}">
                <a16:creationId xmlns:a16="http://schemas.microsoft.com/office/drawing/2014/main" id="{2F629D3D-1E11-64E7-C3DE-B9E8651B670F}"/>
              </a:ext>
            </a:extLst>
          </p:cNvPr>
          <p:cNvSpPr txBox="1"/>
          <p:nvPr/>
        </p:nvSpPr>
        <p:spPr>
          <a:xfrm>
            <a:off x="3908258" y="3770365"/>
            <a:ext cx="6116052" cy="276999"/>
          </a:xfrm>
          <a:prstGeom prst="rect">
            <a:avLst/>
          </a:prstGeom>
          <a:noFill/>
        </p:spPr>
        <p:txBody>
          <a:bodyPr wrap="square">
            <a:spAutoFit/>
          </a:bodyPr>
          <a:lstStyle/>
          <a:p>
            <a:r>
              <a:rPr lang="en-US" sz="1200"/>
              <a:t>图 G 及其转置图</a:t>
            </a:r>
            <a:endParaRPr lang="en-US" sz="1200" dirty="0"/>
          </a:p>
        </p:txBody>
      </p:sp>
      <p:sp>
        <p:nvSpPr>
          <p:cNvPr id="23" name="Textfeld 22">
            <a:extLst>
              <a:ext uri="{FF2B5EF4-FFF2-40B4-BE49-F238E27FC236}">
                <a16:creationId xmlns:a16="http://schemas.microsoft.com/office/drawing/2014/main" id="{E84CE16E-AEAB-0EDC-652C-82D8D83CF091}"/>
              </a:ext>
            </a:extLst>
          </p:cNvPr>
          <p:cNvSpPr txBox="1"/>
          <p:nvPr/>
        </p:nvSpPr>
        <p:spPr>
          <a:xfrm>
            <a:off x="3223031" y="4047364"/>
            <a:ext cx="4300716" cy="1384995"/>
          </a:xfrm>
          <a:prstGeom prst="rect">
            <a:avLst/>
          </a:prstGeom>
          <a:noFill/>
        </p:spPr>
        <p:txBody>
          <a:bodyPr wrap="square">
            <a:spAutoFit/>
          </a:bodyPr>
          <a:lstStyle/>
          <a:p>
            <a:r>
              <a:rPr lang="en-US" sz="1200" dirty="0" err="1"/>
              <a:t>以下是计算强连通单元的算法</a:t>
            </a:r>
            <a:r>
              <a:rPr lang="en-US" sz="1200" dirty="0"/>
              <a:t>。</a:t>
            </a:r>
          </a:p>
          <a:p>
            <a:r>
              <a:rPr lang="en-US" sz="1200" dirty="0"/>
              <a:t>(1) </a:t>
            </a:r>
            <a:r>
              <a:rPr lang="en-US" sz="1200" dirty="0" err="1"/>
              <a:t>对图</a:t>
            </a:r>
            <a:r>
              <a:rPr lang="en-US" sz="1200" dirty="0"/>
              <a:t> G </a:t>
            </a:r>
            <a:r>
              <a:rPr lang="en-US" sz="1200" dirty="0" err="1"/>
              <a:t>调用</a:t>
            </a:r>
            <a:r>
              <a:rPr lang="en-US" sz="1200" dirty="0"/>
              <a:t> </a:t>
            </a:r>
            <a:r>
              <a:rPr lang="en-US" sz="1200" dirty="0" err="1"/>
              <a:t>dfs，以计算每一个顶点的结束时间</a:t>
            </a:r>
            <a:r>
              <a:rPr lang="en-US" sz="1200" dirty="0"/>
              <a:t>。</a:t>
            </a:r>
          </a:p>
          <a:p>
            <a:r>
              <a:rPr lang="en-US" sz="1200" dirty="0"/>
              <a:t>(2) </a:t>
            </a:r>
            <a:r>
              <a:rPr lang="en-US" sz="1200" dirty="0" err="1"/>
              <a:t>计算图</a:t>
            </a:r>
            <a:r>
              <a:rPr lang="en-US" sz="1200" dirty="0"/>
              <a:t> GT 。</a:t>
            </a:r>
          </a:p>
          <a:p>
            <a:r>
              <a:rPr lang="en-US" sz="1200" dirty="0"/>
              <a:t>(3) </a:t>
            </a:r>
            <a:r>
              <a:rPr lang="en-US" sz="1200" dirty="0" err="1"/>
              <a:t>对图</a:t>
            </a:r>
            <a:r>
              <a:rPr lang="en-US" sz="1200" dirty="0"/>
              <a:t> GT </a:t>
            </a:r>
            <a:r>
              <a:rPr lang="en-US" sz="1200" dirty="0" err="1"/>
              <a:t>调用</a:t>
            </a:r>
            <a:r>
              <a:rPr lang="en-US" sz="1200" dirty="0"/>
              <a:t> </a:t>
            </a:r>
            <a:r>
              <a:rPr lang="en-US" sz="1200" dirty="0" err="1"/>
              <a:t>dfs，但是在主循环中，按照结束时间的递减顺序访问顶点</a:t>
            </a:r>
            <a:r>
              <a:rPr lang="en-US" sz="1200" dirty="0"/>
              <a:t>。</a:t>
            </a:r>
          </a:p>
          <a:p>
            <a:r>
              <a:rPr lang="en-US" sz="1200" dirty="0"/>
              <a:t>(4) 第 3 </a:t>
            </a:r>
            <a:r>
              <a:rPr lang="en-US" sz="1200" dirty="0" err="1"/>
              <a:t>步得到的深度优先森林中的每一棵树都是一个强连通单元。输出每一棵树中的顶点的</a:t>
            </a:r>
            <a:r>
              <a:rPr lang="en-US" sz="1200" dirty="0"/>
              <a:t> id。</a:t>
            </a:r>
          </a:p>
        </p:txBody>
      </p:sp>
      <p:pic>
        <p:nvPicPr>
          <p:cNvPr id="25" name="Grafik 24">
            <a:extLst>
              <a:ext uri="{FF2B5EF4-FFF2-40B4-BE49-F238E27FC236}">
                <a16:creationId xmlns:a16="http://schemas.microsoft.com/office/drawing/2014/main" id="{DCFA4836-64E3-C24D-96C7-2650CCCD3738}"/>
              </a:ext>
            </a:extLst>
          </p:cNvPr>
          <p:cNvPicPr>
            <a:picLocks noChangeAspect="1"/>
          </p:cNvPicPr>
          <p:nvPr/>
        </p:nvPicPr>
        <p:blipFill>
          <a:blip r:embed="rId5"/>
          <a:stretch>
            <a:fillRect/>
          </a:stretch>
        </p:blipFill>
        <p:spPr>
          <a:xfrm>
            <a:off x="7068700" y="2544546"/>
            <a:ext cx="3955964" cy="1320878"/>
          </a:xfrm>
          <a:prstGeom prst="rect">
            <a:avLst/>
          </a:prstGeom>
        </p:spPr>
      </p:pic>
      <p:sp>
        <p:nvSpPr>
          <p:cNvPr id="27" name="Textfeld 26">
            <a:extLst>
              <a:ext uri="{FF2B5EF4-FFF2-40B4-BE49-F238E27FC236}">
                <a16:creationId xmlns:a16="http://schemas.microsoft.com/office/drawing/2014/main" id="{05C6A467-B2B1-9348-6B96-89D33A354637}"/>
              </a:ext>
            </a:extLst>
          </p:cNvPr>
          <p:cNvSpPr txBox="1"/>
          <p:nvPr/>
        </p:nvSpPr>
        <p:spPr>
          <a:xfrm>
            <a:off x="8097126" y="3773091"/>
            <a:ext cx="6116052" cy="276999"/>
          </a:xfrm>
          <a:prstGeom prst="rect">
            <a:avLst/>
          </a:prstGeom>
          <a:noFill/>
        </p:spPr>
        <p:txBody>
          <a:bodyPr wrap="square">
            <a:spAutoFit/>
          </a:bodyPr>
          <a:lstStyle/>
          <a:p>
            <a:r>
              <a:rPr lang="en-US" sz="1200" dirty="0" err="1"/>
              <a:t>计算强连通单元</a:t>
            </a:r>
            <a:endParaRPr lang="en-US" sz="1200" dirty="0"/>
          </a:p>
        </p:txBody>
      </p:sp>
      <p:pic>
        <p:nvPicPr>
          <p:cNvPr id="29" name="Grafik 28">
            <a:extLst>
              <a:ext uri="{FF2B5EF4-FFF2-40B4-BE49-F238E27FC236}">
                <a16:creationId xmlns:a16="http://schemas.microsoft.com/office/drawing/2014/main" id="{E489A8A9-B86C-AD4D-8E10-97E28F8063FE}"/>
              </a:ext>
            </a:extLst>
          </p:cNvPr>
          <p:cNvPicPr>
            <a:picLocks noChangeAspect="1"/>
          </p:cNvPicPr>
          <p:nvPr/>
        </p:nvPicPr>
        <p:blipFill>
          <a:blip r:embed="rId6"/>
          <a:stretch>
            <a:fillRect/>
          </a:stretch>
        </p:blipFill>
        <p:spPr>
          <a:xfrm>
            <a:off x="7687623" y="4179384"/>
            <a:ext cx="2778234" cy="2331870"/>
          </a:xfrm>
          <a:prstGeom prst="rect">
            <a:avLst/>
          </a:prstGeom>
        </p:spPr>
      </p:pic>
      <p:sp>
        <p:nvSpPr>
          <p:cNvPr id="31" name="Textfeld 30">
            <a:extLst>
              <a:ext uri="{FF2B5EF4-FFF2-40B4-BE49-F238E27FC236}">
                <a16:creationId xmlns:a16="http://schemas.microsoft.com/office/drawing/2014/main" id="{6E62CCF6-3B2D-ADB0-C24D-779298D4562C}"/>
              </a:ext>
            </a:extLst>
          </p:cNvPr>
          <p:cNvSpPr txBox="1"/>
          <p:nvPr/>
        </p:nvSpPr>
        <p:spPr>
          <a:xfrm>
            <a:off x="7595810" y="6402646"/>
            <a:ext cx="7118684" cy="276999"/>
          </a:xfrm>
          <a:prstGeom prst="rect">
            <a:avLst/>
          </a:prstGeom>
          <a:noFill/>
        </p:spPr>
        <p:txBody>
          <a:bodyPr wrap="square">
            <a:spAutoFit/>
          </a:bodyPr>
          <a:lstStyle/>
          <a:p>
            <a:r>
              <a:rPr lang="en-US" sz="1200" dirty="0" err="1"/>
              <a:t>由强连通单元算法生成的森林</a:t>
            </a:r>
            <a:endParaRPr lang="en-US" sz="1200" dirty="0"/>
          </a:p>
        </p:txBody>
      </p:sp>
    </p:spTree>
    <p:extLst>
      <p:ext uri="{BB962C8B-B14F-4D97-AF65-F5344CB8AC3E}">
        <p14:creationId xmlns:p14="http://schemas.microsoft.com/office/powerpoint/2010/main" val="811370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1B8ADFB4-4058-BEA9-39D4-E6DEB196F014}"/>
              </a:ext>
            </a:extLst>
          </p:cNvPr>
          <p:cNvPicPr>
            <a:picLocks noChangeAspect="1"/>
          </p:cNvPicPr>
          <p:nvPr/>
        </p:nvPicPr>
        <p:blipFill>
          <a:blip r:embed="rId2"/>
          <a:stretch>
            <a:fillRect/>
          </a:stretch>
        </p:blipFill>
        <p:spPr>
          <a:xfrm>
            <a:off x="134186" y="1937177"/>
            <a:ext cx="3868320" cy="1327930"/>
          </a:xfrm>
          <a:prstGeom prst="rect">
            <a:avLst/>
          </a:prstGeom>
        </p:spPr>
      </p:pic>
      <p:pic>
        <p:nvPicPr>
          <p:cNvPr id="9" name="Grafik 8">
            <a:extLst>
              <a:ext uri="{FF2B5EF4-FFF2-40B4-BE49-F238E27FC236}">
                <a16:creationId xmlns:a16="http://schemas.microsoft.com/office/drawing/2014/main" id="{53A7C581-E81E-5E3C-27F5-C18ED3B017A4}"/>
              </a:ext>
            </a:extLst>
          </p:cNvPr>
          <p:cNvPicPr>
            <a:picLocks noChangeAspect="1"/>
          </p:cNvPicPr>
          <p:nvPr/>
        </p:nvPicPr>
        <p:blipFill>
          <a:blip r:embed="rId3"/>
          <a:stretch>
            <a:fillRect/>
          </a:stretch>
        </p:blipFill>
        <p:spPr>
          <a:xfrm>
            <a:off x="134186" y="3592894"/>
            <a:ext cx="3868320" cy="2285825"/>
          </a:xfrm>
          <a:prstGeom prst="rect">
            <a:avLst/>
          </a:prstGeom>
        </p:spPr>
      </p:pic>
    </p:spTree>
    <p:extLst>
      <p:ext uri="{BB962C8B-B14F-4D97-AF65-F5344CB8AC3E}">
        <p14:creationId xmlns:p14="http://schemas.microsoft.com/office/powerpoint/2010/main" val="180968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16198</Words>
  <Application>Microsoft Office PowerPoint</Application>
  <PresentationFormat>Breitbild</PresentationFormat>
  <Paragraphs>1228</Paragraphs>
  <Slides>76</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76</vt:i4>
      </vt:variant>
    </vt:vector>
  </HeadingPairs>
  <TitlesOfParts>
    <vt:vector size="84" baseType="lpstr">
      <vt:lpstr>-apple-system</vt:lpstr>
      <vt:lpstr>SimSun</vt:lpstr>
      <vt:lpstr>Yu Gothic UI Semilight</vt:lpstr>
      <vt:lpstr>Arial</vt:lpstr>
      <vt:lpstr>Century Schoolbook</vt:lpstr>
      <vt:lpstr>Consolas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栈（stack） LIFO</vt:lpstr>
      <vt:lpstr>栈（stack） 使用python列表实现</vt:lpstr>
      <vt:lpstr>栈（stack） 使用python列表实现</vt:lpstr>
      <vt:lpstr>队列（Queue） FIFO</vt:lpstr>
      <vt:lpstr>队列 （Queue）的实现</vt:lpstr>
      <vt:lpstr>队列 （Queue）应用的例子</vt:lpstr>
      <vt:lpstr>队列 （Queue）应用的例子</vt:lpstr>
      <vt:lpstr>双端队列 （Deque）</vt:lpstr>
      <vt:lpstr>双端队列 （Deque）的实现 + 应用</vt:lpstr>
      <vt:lpstr>双端队列 （Deque）的实现 + 应用</vt:lpstr>
      <vt:lpstr>递归 (Recursion)</vt:lpstr>
      <vt:lpstr>递归 (Recursion)</vt:lpstr>
      <vt:lpstr>递归 (Recursion)</vt:lpstr>
      <vt:lpstr>递归 (Recursion)  动态规划</vt:lpstr>
      <vt:lpstr>递归 (Recursion)  动态规划 (dynamic programming)</vt:lpstr>
      <vt:lpstr>搜索 (Searching) 顺序搜索 (Sequential Search) </vt:lpstr>
      <vt:lpstr>搜索 (Searching) 二分搜索 (Binary Search)</vt:lpstr>
      <vt:lpstr>搜索 (Searching) 散列 (Hashing)</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归并排序(Merge Sort)</vt:lpstr>
      <vt:lpstr>排序 (Sorting) 快速排序(Quick Sort)</vt:lpstr>
      <vt:lpstr>树 (Trees) 二叉树(Binary Tree)</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深度优先搜索</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124</cp:revision>
  <cp:lastPrinted>2024-02-21T15:13:33Z</cp:lastPrinted>
  <dcterms:created xsi:type="dcterms:W3CDTF">2024-01-30T06:52:05Z</dcterms:created>
  <dcterms:modified xsi:type="dcterms:W3CDTF">2024-02-27T09:26:52Z</dcterms:modified>
</cp:coreProperties>
</file>